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sldIdLst>
    <p:sldId id="256" r:id="rId2"/>
    <p:sldId id="260" r:id="rId3"/>
    <p:sldId id="480" r:id="rId4"/>
    <p:sldId id="481" r:id="rId5"/>
    <p:sldId id="482" r:id="rId6"/>
    <p:sldId id="497" r:id="rId7"/>
    <p:sldId id="483" r:id="rId8"/>
    <p:sldId id="492" r:id="rId9"/>
    <p:sldId id="517" r:id="rId10"/>
    <p:sldId id="493" r:id="rId11"/>
    <p:sldId id="494" r:id="rId12"/>
    <p:sldId id="495" r:id="rId13"/>
    <p:sldId id="516" r:id="rId14"/>
    <p:sldId id="496" r:id="rId15"/>
    <p:sldId id="498" r:id="rId16"/>
    <p:sldId id="306" r:id="rId17"/>
    <p:sldId id="484" r:id="rId18"/>
    <p:sldId id="512" r:id="rId19"/>
    <p:sldId id="485" r:id="rId20"/>
    <p:sldId id="499" r:id="rId21"/>
    <p:sldId id="500" r:id="rId22"/>
    <p:sldId id="501" r:id="rId23"/>
    <p:sldId id="502" r:id="rId24"/>
    <p:sldId id="486" r:id="rId25"/>
    <p:sldId id="487" r:id="rId26"/>
    <p:sldId id="513" r:id="rId27"/>
    <p:sldId id="514" r:id="rId28"/>
    <p:sldId id="491" r:id="rId29"/>
    <p:sldId id="515" r:id="rId30"/>
    <p:sldId id="417" r:id="rId31"/>
    <p:sldId id="488" r:id="rId32"/>
    <p:sldId id="503" r:id="rId33"/>
    <p:sldId id="504" r:id="rId34"/>
    <p:sldId id="505" r:id="rId35"/>
    <p:sldId id="506" r:id="rId36"/>
    <p:sldId id="507" r:id="rId37"/>
    <p:sldId id="489" r:id="rId38"/>
    <p:sldId id="490" r:id="rId39"/>
    <p:sldId id="510" r:id="rId40"/>
    <p:sldId id="511" r:id="rId41"/>
    <p:sldId id="508" r:id="rId42"/>
    <p:sldId id="509" r:id="rId4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A300"/>
    <a:srgbClr val="0047BA"/>
    <a:srgbClr val="001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9"/>
    <p:restoredTop sz="94690"/>
  </p:normalViewPr>
  <p:slideViewPr>
    <p:cSldViewPr snapToGrid="0" snapToObjects="1">
      <p:cViewPr varScale="1">
        <p:scale>
          <a:sx n="118" d="100"/>
          <a:sy n="118" d="100"/>
        </p:scale>
        <p:origin x="312" y="114"/>
      </p:cViewPr>
      <p:guideLst>
        <p:guide orient="horz" pos="2381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DESIGN\OneDrive\바탕 화면\Downloads\shutterstock_1116319604.jpg"/>
          <p:cNvPicPr>
            <a:picLocks noChangeAspect="1" noChangeArrowheads="1"/>
          </p:cNvPicPr>
          <p:nvPr userDrawn="1"/>
        </p:nvPicPr>
        <p:blipFill>
          <a:blip r:embed="rId2"/>
          <a:srcRect r="10569" b="30810"/>
          <a:stretch>
            <a:fillRect/>
          </a:stretch>
        </p:blipFill>
        <p:spPr bwMode="auto">
          <a:xfrm>
            <a:off x="-71663" y="-183836"/>
            <a:ext cx="10774109" cy="3803905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 userDrawn="1"/>
        </p:nvCxnSpPr>
        <p:spPr>
          <a:xfrm>
            <a:off x="-82296" y="3620069"/>
            <a:ext cx="10774109" cy="0"/>
          </a:xfrm>
          <a:prstGeom prst="line">
            <a:avLst/>
          </a:prstGeom>
          <a:ln w="3810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986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44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8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rcRect t="41043" r="2627" b="7232"/>
          <a:stretch>
            <a:fillRect/>
          </a:stretch>
        </p:blipFill>
        <p:spPr>
          <a:xfrm>
            <a:off x="-18498" y="-183836"/>
            <a:ext cx="10741427" cy="3803905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>
            <a:off x="-29131" y="3620069"/>
            <a:ext cx="10774109" cy="0"/>
          </a:xfrm>
          <a:prstGeom prst="line">
            <a:avLst/>
          </a:prstGeom>
          <a:ln w="38100">
            <a:solidFill>
              <a:srgbClr val="FF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 userDrawn="1"/>
        </p:nvSpPr>
        <p:spPr>
          <a:xfrm>
            <a:off x="907832" y="3336604"/>
            <a:ext cx="4689538" cy="594360"/>
          </a:xfrm>
          <a:prstGeom prst="roundRect">
            <a:avLst>
              <a:gd name="adj" fmla="val 189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087354" y="4624193"/>
            <a:ext cx="5157514" cy="2536266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901343" y="343950"/>
            <a:ext cx="534352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es-ES" altLang="ko-KR" sz="1000" b="1" dirty="0">
                <a:solidFill>
                  <a:schemeClr val="bg1"/>
                </a:solidFill>
                <a:latin typeface="Pretendard"/>
                <a:ea typeface="Pretendard"/>
              </a:rPr>
              <a:t>Python Programming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437" y="3449948"/>
            <a:ext cx="8082563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61437" y="3930964"/>
            <a:ext cx="7950473" cy="32294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3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6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0047B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3143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 userDrawn="1"/>
        </p:nvSpPr>
        <p:spPr>
          <a:xfrm>
            <a:off x="-10633" y="1520452"/>
            <a:ext cx="10718707" cy="5323937"/>
          </a:xfrm>
          <a:prstGeom prst="roundRect">
            <a:avLst>
              <a:gd name="adj" fmla="val 30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10633" y="6679473"/>
            <a:ext cx="10718707" cy="88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>
          <a:xfrm>
            <a:off x="282209" y="7212184"/>
            <a:ext cx="15869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Pretendard" pitchFamily="50" charset="-127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Pretendard" pitchFamily="50" charset="-127"/>
              <a:ea typeface="Pretendard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306E739-7638-4E33-A56D-F59DFF4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32" y="616688"/>
            <a:ext cx="11868730" cy="34024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100" b="1">
                <a:solidFill>
                  <a:srgbClr val="C0000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10168153" cy="5084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E78E401-FC79-4AFF-9732-870DF3510A6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10832" y="1047344"/>
            <a:ext cx="11674764" cy="3012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ko-KR" altLang="en-US" sz="15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lang="ko-KR" altLang="en-US" sz="2000" b="0" kern="1200" dirty="0">
                <a:solidFill>
                  <a:srgbClr val="05325B"/>
                </a:solidFill>
                <a:latin typeface="+mn-lt"/>
                <a:ea typeface="+mn-ea"/>
                <a:cs typeface="+mn-cs"/>
              </a:defRPr>
            </a:lvl2pPr>
            <a:lvl3pPr>
              <a:defRPr lang="ko-KR" altLang="en-US" sz="1800" b="1" kern="1200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buFont typeface="맑은 고딕" panose="020B0503020000020004" pitchFamily="50" charset="-127"/>
              <a:buChar char="－"/>
              <a:def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842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9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76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84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98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3" r:id="rId3"/>
    <p:sldLayoutId id="2147483688" r:id="rId4"/>
    <p:sldLayoutId id="2147483695" r:id="rId5"/>
    <p:sldLayoutId id="2147483692" r:id="rId6"/>
    <p:sldLayoutId id="2147483690" r:id="rId7"/>
    <p:sldLayoutId id="2147483698" r:id="rId8"/>
    <p:sldLayoutId id="2147483699" r:id="rId9"/>
    <p:sldLayoutId id="2147483691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DESIGN\OneDrive\바탕 화면\Downloads\shutterstock_1792952266.jpg"/>
          <p:cNvPicPr>
            <a:picLocks noChangeAspect="1" noChangeArrowheads="1"/>
          </p:cNvPicPr>
          <p:nvPr/>
        </p:nvPicPr>
        <p:blipFill>
          <a:blip r:embed="rId2"/>
          <a:srcRect l="3270"/>
          <a:stretch>
            <a:fillRect/>
          </a:stretch>
        </p:blipFill>
        <p:spPr bwMode="auto">
          <a:xfrm>
            <a:off x="0" y="-1"/>
            <a:ext cx="10693282" cy="7559674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/>
        </p:nvSpPr>
        <p:spPr>
          <a:xfrm>
            <a:off x="467543" y="438305"/>
            <a:ext cx="8096908" cy="20627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단원 </a:t>
            </a:r>
            <a:r>
              <a:rPr lang="en-US" altLang="ko-KR" sz="5400" b="1" dirty="0">
                <a:solidFill>
                  <a:srgbClr val="FFA300"/>
                </a:solidFill>
                <a:latin typeface="+mj-lt"/>
                <a:ea typeface="Pretendard SemiBold" pitchFamily="50" charset="-127"/>
              </a:rPr>
              <a:t>06 </a:t>
            </a:r>
          </a:p>
          <a:p>
            <a:pPr algn="l">
              <a:spcAft>
                <a:spcPct val="0"/>
              </a:spcAft>
              <a:defRPr lang="ko-KR"/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테이블 분석 패키지 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  <a:ea typeface="Pretendard SemiBold" pitchFamily="50" charset="-127"/>
              </a:rPr>
              <a:t>pandas</a:t>
            </a:r>
          </a:p>
        </p:txBody>
      </p:sp>
      <p:cxnSp>
        <p:nvCxnSpPr>
          <p:cNvPr id="12" name="직선 연결선[R] 11"/>
          <p:cNvCxnSpPr/>
          <p:nvPr/>
        </p:nvCxnSpPr>
        <p:spPr>
          <a:xfrm>
            <a:off x="3636335" y="1519167"/>
            <a:ext cx="64515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245988" y="1103133"/>
            <a:ext cx="1947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  <a:defRPr lang="ko-KR"/>
            </a:pPr>
            <a:r>
              <a:rPr lang="ko-KR" altLang="en-US" sz="1400" b="1" spc="-150" dirty="0">
                <a:solidFill>
                  <a:schemeClr val="bg1"/>
                </a:solidFill>
                <a:latin typeface="+mj-ea"/>
                <a:ea typeface="+mj-ea"/>
              </a:rPr>
              <a:t>인공지능소프트웨어학과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911235" y="1610939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ct val="0"/>
              </a:spcAft>
              <a:defRPr lang="ko-KR"/>
            </a:pPr>
            <a:r>
              <a:rPr lang="ko-KR" altLang="en-US" sz="1600" b="1" dirty="0">
                <a:solidFill>
                  <a:srgbClr val="FFA300"/>
                </a:solidFill>
                <a:latin typeface="+mj-ea"/>
                <a:ea typeface="+mj-ea"/>
              </a:rPr>
              <a:t>강환수 교수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01454-C217-42DA-9D9A-53D7EF26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 고급 인덱싱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03A70-C28C-48BA-89A7-F82F4296F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df[[</a:t>
            </a:r>
            <a:r>
              <a:rPr lang="ko-KR" altLang="en-US" dirty="0"/>
              <a:t>첨자</a:t>
            </a:r>
            <a:r>
              <a:rPr lang="en-US" altLang="ko-KR" dirty="0"/>
              <a:t>_</a:t>
            </a:r>
            <a:r>
              <a:rPr lang="ko-KR" altLang="en-US" dirty="0"/>
              <a:t>목록</a:t>
            </a:r>
            <a:r>
              <a:rPr lang="en-US" altLang="ko-KR" dirty="0"/>
              <a:t>]]</a:t>
            </a:r>
            <a:r>
              <a:rPr lang="ko-KR" altLang="en-US" dirty="0"/>
              <a:t>으로 각 원소로 구성된 시리즈를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E7768-B04F-474F-9749-4FD94D7AA5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209F38-9A6A-43B5-A2AC-DB7B7FB0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7" y="786809"/>
            <a:ext cx="2076450" cy="647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1CC66C-E146-40A0-BCF3-9D3DF013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7" y="2513012"/>
            <a:ext cx="58102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883E0-EC36-4F38-B1F8-0E1DCAE5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 논리 참조</a:t>
            </a:r>
            <a:r>
              <a:rPr lang="en-US" altLang="ko-KR" dirty="0"/>
              <a:t>(</a:t>
            </a:r>
            <a:r>
              <a:rPr lang="ko-KR" altLang="en-US" dirty="0" err="1"/>
              <a:t>불리안</a:t>
            </a:r>
            <a:r>
              <a:rPr lang="ko-KR" altLang="en-US" dirty="0"/>
              <a:t> 인덱싱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F2E5C-8F42-4976-A3A1-9B2CC6A46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s &gt; 0</a:t>
            </a:r>
          </a:p>
          <a:p>
            <a:pPr lvl="1"/>
            <a:r>
              <a:rPr lang="ko-KR" altLang="en-US" dirty="0"/>
              <a:t>논리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 </a:t>
            </a:r>
            <a:r>
              <a:rPr lang="ko-KR" altLang="en-US" dirty="0"/>
              <a:t>결과의 시리즈를 반환</a:t>
            </a:r>
            <a:endParaRPr lang="en-US" altLang="ko-KR" dirty="0"/>
          </a:p>
          <a:p>
            <a:r>
              <a:rPr lang="en-US" altLang="ko-KR" dirty="0"/>
              <a:t>s[s &gt; 0]</a:t>
            </a:r>
          </a:p>
          <a:p>
            <a:pPr lvl="1"/>
            <a:r>
              <a:rPr lang="ko-KR" altLang="en-US" dirty="0"/>
              <a:t>조건 연산을 만족하는 값으로 구성된 시리즈를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B5B802-6C75-49A3-883A-4C6450A1DB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5925C8-B6AC-4EF0-993D-810679C1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89" y="3483689"/>
            <a:ext cx="3305175" cy="2733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A9CDB1-BBD9-4DD7-9783-49C4A04E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4" y="-78658"/>
            <a:ext cx="1118657" cy="7559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DE7B78-F96A-47B7-95A9-EC897A945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653" y="1130706"/>
            <a:ext cx="21145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E19C6-C811-443B-B679-FCC17ACE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Series</a:t>
            </a:r>
            <a:r>
              <a:rPr lang="ko-KR" altLang="en-US" dirty="0"/>
              <a:t>의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DBFC6-AAAC-4815-A5F4-94078E587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3935698" cy="5617221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시리즈의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도 지정</a:t>
            </a:r>
            <a:endParaRPr lang="en-US" altLang="ko-KR" dirty="0"/>
          </a:p>
          <a:p>
            <a:pPr lvl="1"/>
            <a:r>
              <a:rPr lang="ko-KR" altLang="en-US" dirty="0"/>
              <a:t>시리즈의 출력에서도 시리즈의 </a:t>
            </a:r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index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도 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시리즈의 함수 </a:t>
            </a:r>
            <a:r>
              <a:rPr lang="en-US" altLang="ko-KR" dirty="0" err="1"/>
              <a:t>sort_values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시리즈의 값을 오름차순으로 정렬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시리즈의 함수 </a:t>
            </a:r>
            <a:r>
              <a:rPr lang="en-US" altLang="ko-KR" dirty="0" err="1"/>
              <a:t>sort_values</a:t>
            </a:r>
            <a:r>
              <a:rPr lang="en-US" altLang="ko-KR" dirty="0"/>
              <a:t>(ascending=False)</a:t>
            </a:r>
          </a:p>
          <a:p>
            <a:pPr lvl="1"/>
            <a:r>
              <a:rPr lang="ko-KR" altLang="en-US" dirty="0"/>
              <a:t>시리즈의 값을 내림차순으로 정렬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시리즈의 함수 </a:t>
            </a:r>
            <a:r>
              <a:rPr lang="en-US" altLang="ko-KR" dirty="0" err="1"/>
              <a:t>sort_index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학생이름인 </a:t>
            </a:r>
            <a:r>
              <a:rPr lang="en-US" altLang="ko-KR" dirty="0"/>
              <a:t>index</a:t>
            </a:r>
            <a:r>
              <a:rPr lang="ko-KR" altLang="en-US" dirty="0"/>
              <a:t>의 값을 오름차순으로 정렬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시리즈의 함수 </a:t>
            </a:r>
            <a:r>
              <a:rPr lang="en-US" altLang="ko-KR" dirty="0" err="1"/>
              <a:t>sort_index</a:t>
            </a:r>
            <a:r>
              <a:rPr lang="en-US" altLang="ko-KR" dirty="0"/>
              <a:t>(ascending=False)</a:t>
            </a:r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의 값을 내림차순으로 정렬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894C6D-9F1F-44A4-89B8-8437813E60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D6F153-FD4B-438C-8C7B-0987AA45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872" y="1573618"/>
            <a:ext cx="3676650" cy="5419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DBC86F-7B60-4EBD-B11F-171789FA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83" y="0"/>
            <a:ext cx="225649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6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64EAC-1D03-428A-BF99-FAF75A3C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시리즈의 기본 통계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CB0DC-E992-4BA4-B198-9F1619785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mean(), median()</a:t>
            </a:r>
          </a:p>
          <a:p>
            <a:pPr lvl="1"/>
            <a:r>
              <a:rPr lang="ko-KR" altLang="en-US" dirty="0"/>
              <a:t>시리지의</a:t>
            </a:r>
            <a:r>
              <a:rPr lang="en-US" altLang="ko-KR" dirty="0"/>
              <a:t> </a:t>
            </a:r>
            <a:r>
              <a:rPr lang="ko-KR" altLang="en-US" dirty="0"/>
              <a:t>최댓값과 최솟값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max(), min()</a:t>
            </a:r>
          </a:p>
          <a:p>
            <a:pPr lvl="1"/>
            <a:r>
              <a:rPr lang="ko-KR" altLang="en-US" dirty="0"/>
              <a:t>시리즈의 평균값과 중간값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count()</a:t>
            </a:r>
            <a:r>
              <a:rPr lang="ko-KR" altLang="en-US" dirty="0"/>
              <a:t>와 속성 </a:t>
            </a:r>
            <a:r>
              <a:rPr lang="en-US" altLang="ko-KR" dirty="0"/>
              <a:t>size</a:t>
            </a:r>
          </a:p>
          <a:p>
            <a:pPr lvl="1"/>
            <a:r>
              <a:rPr lang="ko-KR" altLang="en-US" dirty="0"/>
              <a:t>시리즈의 원소 수</a:t>
            </a:r>
            <a:endParaRPr lang="en-US" altLang="ko-KR" dirty="0"/>
          </a:p>
          <a:p>
            <a:r>
              <a:rPr lang="en-US" altLang="ko-KR" dirty="0"/>
              <a:t>describe()</a:t>
            </a:r>
          </a:p>
          <a:p>
            <a:pPr lvl="1"/>
            <a:r>
              <a:rPr lang="ko-KR" altLang="en-US" dirty="0"/>
              <a:t>다양한 통계 값 일괄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797FD-BBDF-4E67-AB61-42ACD3B70B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823B6-129E-4DE9-B15F-076DD26D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14" y="363435"/>
            <a:ext cx="2419350" cy="702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2300E9-498D-48DC-9F34-6AF26C4A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09" y="4373221"/>
            <a:ext cx="36480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9BA6-3DF8-4E20-AA04-E473D9B7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en-US" altLang="ko-KR" dirty="0"/>
              <a:t>count(), </a:t>
            </a:r>
            <a:r>
              <a:rPr lang="en-US" altLang="ko-KR" dirty="0" err="1"/>
              <a:t>value_counts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EC0F5-CD2F-4BC7-9788-89C7D130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767181" cy="5084213"/>
          </a:xfrm>
        </p:spPr>
        <p:txBody>
          <a:bodyPr/>
          <a:lstStyle/>
          <a:p>
            <a:r>
              <a:rPr lang="ko-KR" altLang="en-US" dirty="0" err="1"/>
              <a:t>결측값은</a:t>
            </a:r>
            <a:r>
              <a:rPr lang="ko-KR" altLang="en-US" dirty="0"/>
              <a:t> </a:t>
            </a:r>
            <a:r>
              <a:rPr lang="en-US" altLang="ko-KR" dirty="0" err="1"/>
              <a:t>NaN</a:t>
            </a:r>
            <a:r>
              <a:rPr lang="en-US" altLang="ko-KR" dirty="0"/>
              <a:t>(Not a Number)</a:t>
            </a:r>
            <a:r>
              <a:rPr lang="ko-KR" altLang="en-US" dirty="0"/>
              <a:t>이나 </a:t>
            </a:r>
            <a:r>
              <a:rPr lang="en-US" altLang="ko-KR" dirty="0"/>
              <a:t>nan</a:t>
            </a:r>
            <a:r>
              <a:rPr lang="ko-KR" altLang="en-US" dirty="0"/>
              <a:t>으로 표시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s.count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err="1"/>
              <a:t>결측값을</a:t>
            </a:r>
            <a:r>
              <a:rPr lang="ko-KR" altLang="en-US" dirty="0"/>
              <a:t> 제외한 값의 시리즈의 원소 수가 반환</a:t>
            </a:r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 err="1"/>
              <a:t>s.value_counts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고유한 값의 개수를 포함하는 시리즈를 반환</a:t>
            </a:r>
            <a:endParaRPr lang="en-US" altLang="ko-KR" dirty="0"/>
          </a:p>
          <a:p>
            <a:pPr lvl="2"/>
            <a:r>
              <a:rPr lang="ko-KR" altLang="en-US" dirty="0"/>
              <a:t>첫 번째 요소가 가장 자주 발생하는 요소가 되도록 내림차순으로 정렬</a:t>
            </a:r>
            <a:endParaRPr lang="en-US" altLang="ko-KR" dirty="0"/>
          </a:p>
          <a:p>
            <a:pPr lvl="2"/>
            <a:r>
              <a:rPr lang="ko-KR" altLang="en-US" dirty="0"/>
              <a:t>기본적으로 결측 값인 </a:t>
            </a:r>
            <a:r>
              <a:rPr lang="en-US" altLang="ko-KR" dirty="0"/>
              <a:t>NA </a:t>
            </a:r>
            <a:r>
              <a:rPr lang="ko-KR" altLang="en-US" dirty="0"/>
              <a:t>값을 제외</a:t>
            </a:r>
            <a:endParaRPr lang="en-US" altLang="ko-KR" dirty="0"/>
          </a:p>
          <a:p>
            <a:pPr lvl="2"/>
            <a:r>
              <a:rPr lang="ko-KR" altLang="en-US" dirty="0"/>
              <a:t>키워드 인자 </a:t>
            </a:r>
            <a:r>
              <a:rPr lang="en-US" altLang="ko-KR" dirty="0" err="1"/>
              <a:t>dropna</a:t>
            </a:r>
            <a:r>
              <a:rPr lang="en-US" altLang="ko-KR" dirty="0"/>
              <a:t>=False</a:t>
            </a:r>
            <a:r>
              <a:rPr lang="ko-KR" altLang="en-US" dirty="0"/>
              <a:t>로 </a:t>
            </a:r>
            <a:r>
              <a:rPr lang="ko-KR" altLang="en-US" dirty="0" err="1"/>
              <a:t>결측값인</a:t>
            </a:r>
            <a:r>
              <a:rPr lang="ko-KR" altLang="en-US" dirty="0"/>
              <a:t> </a:t>
            </a:r>
            <a:r>
              <a:rPr lang="en-US" altLang="ko-KR" dirty="0"/>
              <a:t>NA </a:t>
            </a:r>
            <a:r>
              <a:rPr lang="ko-KR" altLang="en-US" dirty="0"/>
              <a:t>값을 포함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346B-545F-46E2-81A3-10763557CF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np.nan</a:t>
            </a:r>
            <a:r>
              <a:rPr lang="ko-KR" altLang="en-US" dirty="0"/>
              <a:t>이나 </a:t>
            </a:r>
            <a:r>
              <a:rPr lang="en-US" altLang="ko-KR" dirty="0"/>
              <a:t>None: </a:t>
            </a:r>
            <a:r>
              <a:rPr lang="ko-KR" altLang="en-US" dirty="0"/>
              <a:t>값이 없는 </a:t>
            </a:r>
            <a:r>
              <a:rPr lang="ko-KR" altLang="en-US" dirty="0" err="1"/>
              <a:t>결측값</a:t>
            </a:r>
            <a:r>
              <a:rPr lang="en-US" altLang="ko-KR" dirty="0"/>
              <a:t>(missing value)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340724-3F0B-476C-85BD-BB7600FB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3" y="4606181"/>
            <a:ext cx="3447840" cy="25646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055B96-790B-404E-ACF2-EEB2CD6E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13" y="786809"/>
            <a:ext cx="43148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59BA6-3DF8-4E20-AA04-E473D9B7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s.value_counts</a:t>
            </a:r>
            <a:r>
              <a:rPr lang="en-US" altLang="ko-KR" dirty="0"/>
              <a:t>(bins=4)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EC0F5-CD2F-4BC7-9788-89C7D130B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5584661" cy="5084213"/>
          </a:xfrm>
        </p:spPr>
        <p:txBody>
          <a:bodyPr/>
          <a:lstStyle/>
          <a:p>
            <a:r>
              <a:rPr lang="ko-KR" altLang="en-US" dirty="0"/>
              <a:t>키워드 인자 </a:t>
            </a:r>
            <a:r>
              <a:rPr lang="en-US" altLang="ko-KR" dirty="0"/>
              <a:t>bins=4</a:t>
            </a:r>
            <a:r>
              <a:rPr lang="ko-KR" altLang="en-US" dirty="0"/>
              <a:t>로 각 값의 빈도를 구하는 구간 수를 지정</a:t>
            </a:r>
            <a:endParaRPr lang="en-US" altLang="ko-KR" dirty="0"/>
          </a:p>
          <a:p>
            <a:pPr lvl="1"/>
            <a:r>
              <a:rPr lang="ko-KR" altLang="en-US" dirty="0"/>
              <a:t>결과 시리즈의 첨자가 구간</a:t>
            </a:r>
            <a:endParaRPr lang="en-US" altLang="ko-KR" dirty="0"/>
          </a:p>
          <a:p>
            <a:pPr lvl="2"/>
            <a:r>
              <a:rPr lang="ko-KR" altLang="en-US" dirty="0"/>
              <a:t>값이 해당 구간의 빈도수</a:t>
            </a:r>
            <a:endParaRPr lang="en-US" altLang="ko-KR" dirty="0"/>
          </a:p>
          <a:p>
            <a:pPr lvl="1"/>
            <a:r>
              <a:rPr lang="ko-KR" altLang="en-US" dirty="0"/>
              <a:t>많은 빈도 구간부터 정렬되어 표시</a:t>
            </a:r>
            <a:endParaRPr lang="en-US" altLang="ko-KR" dirty="0"/>
          </a:p>
          <a:p>
            <a:pPr lvl="1"/>
            <a:r>
              <a:rPr lang="ko-KR" altLang="en-US" dirty="0"/>
              <a:t>구간의 왼쪽은 미포함이며 오른쪽은 포함</a:t>
            </a:r>
            <a:endParaRPr lang="en-US" altLang="ko-KR" dirty="0"/>
          </a:p>
          <a:p>
            <a:pPr lvl="2"/>
            <a:r>
              <a:rPr lang="ko-KR" altLang="en-US" dirty="0"/>
              <a:t>반 열린 구간</a:t>
            </a:r>
            <a:r>
              <a:rPr lang="en-US" altLang="ko-KR" dirty="0"/>
              <a:t>(half-open bins) </a:t>
            </a:r>
            <a:r>
              <a:rPr lang="ko-KR" altLang="en-US" dirty="0"/>
              <a:t>방식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46346B-545F-46E2-81A3-10763557CF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340724-3F0B-476C-85BD-BB7600FB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22" y="3896036"/>
            <a:ext cx="4648200" cy="345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42EA4E-4736-4255-A802-1C87E428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95" y="120113"/>
            <a:ext cx="3962400" cy="74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데이터프레임 생성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행렬의 테이블 데이터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820255" cy="5084213"/>
          </a:xfrm>
        </p:spPr>
        <p:txBody>
          <a:bodyPr/>
          <a:lstStyle/>
          <a:p>
            <a:r>
              <a:rPr lang="ko-KR" altLang="en-US" dirty="0"/>
              <a:t>첫 인자에 </a:t>
            </a:r>
            <a:r>
              <a:rPr lang="en-US" altLang="ko-KR" dirty="0"/>
              <a:t>1</a:t>
            </a:r>
            <a:r>
              <a:rPr lang="ko-KR" altLang="en-US" dirty="0"/>
              <a:t>차원 리스트를 사용</a:t>
            </a:r>
            <a:endParaRPr lang="en-US" altLang="ko-KR" dirty="0"/>
          </a:p>
          <a:p>
            <a:pPr lvl="1"/>
            <a:r>
              <a:rPr lang="ko-KR" altLang="en-US" dirty="0"/>
              <a:t>하나의 열이 있는 데이터프레임을 생성</a:t>
            </a:r>
            <a:endParaRPr lang="en-US" altLang="ko-KR" dirty="0"/>
          </a:p>
          <a:p>
            <a:pPr lvl="1"/>
            <a:r>
              <a:rPr lang="ko-KR" altLang="en-US" dirty="0"/>
              <a:t>행과 열의 레이블은 기본인 </a:t>
            </a:r>
            <a:r>
              <a:rPr lang="en-US" altLang="ko-KR" dirty="0" err="1"/>
              <a:t>RangeIndex</a:t>
            </a:r>
            <a:r>
              <a:rPr lang="en-US" altLang="ko-KR" dirty="0"/>
              <a:t>()</a:t>
            </a:r>
            <a:r>
              <a:rPr lang="ko-KR" altLang="en-US" dirty="0"/>
              <a:t>인 정수 시퀀스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EAF0B-CC54-4EA0-B06D-62113387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70" y="-1"/>
            <a:ext cx="5037180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2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행렬의 테이블 데이터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3820255" cy="5084213"/>
          </a:xfrm>
        </p:spPr>
        <p:txBody>
          <a:bodyPr/>
          <a:lstStyle/>
          <a:p>
            <a:r>
              <a:rPr lang="ko-KR" altLang="en-US" dirty="0"/>
              <a:t>첫 인자에 </a:t>
            </a:r>
            <a:r>
              <a:rPr lang="en-US" altLang="ko-KR" dirty="0"/>
              <a:t>1</a:t>
            </a:r>
            <a:r>
              <a:rPr lang="ko-KR" altLang="en-US" dirty="0"/>
              <a:t>차원 리스트를 사용</a:t>
            </a:r>
            <a:endParaRPr lang="en-US" altLang="ko-KR" dirty="0"/>
          </a:p>
          <a:p>
            <a:pPr lvl="1"/>
            <a:r>
              <a:rPr lang="ko-KR" altLang="en-US" dirty="0"/>
              <a:t>하나의 열이 있는 데이터프레임을 생성</a:t>
            </a:r>
            <a:endParaRPr lang="en-US" altLang="ko-KR" dirty="0"/>
          </a:p>
          <a:p>
            <a:pPr lvl="1"/>
            <a:r>
              <a:rPr lang="ko-KR" altLang="en-US" dirty="0"/>
              <a:t>행과 열의 레이블은 기본인 </a:t>
            </a:r>
            <a:r>
              <a:rPr lang="en-US" altLang="ko-KR" dirty="0" err="1"/>
              <a:t>RangeIndex</a:t>
            </a:r>
            <a:r>
              <a:rPr lang="en-US" altLang="ko-KR" dirty="0"/>
              <a:t>()</a:t>
            </a:r>
            <a:r>
              <a:rPr lang="ko-KR" altLang="en-US" dirty="0"/>
              <a:t>인 정수 시퀀스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78756F-DF5C-4988-8D7A-CF93A637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63" y="-1"/>
            <a:ext cx="390511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2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ko-KR" altLang="en-US" dirty="0"/>
              <a:t>의 테이블 데이터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형태의 자료를 사용</a:t>
            </a:r>
            <a:endParaRPr lang="en-US" altLang="ko-KR" dirty="0"/>
          </a:p>
          <a:p>
            <a:pPr lvl="1"/>
            <a:r>
              <a:rPr lang="ko-KR" altLang="en-US" dirty="0"/>
              <a:t>키가 데이터프레임 열의 제목인 레이블</a:t>
            </a:r>
            <a:endParaRPr lang="en-US" altLang="ko-KR" dirty="0"/>
          </a:p>
          <a:p>
            <a:pPr lvl="1"/>
            <a:r>
              <a:rPr lang="ko-KR" altLang="en-US" dirty="0"/>
              <a:t>열은 입력한 순서대로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43CF0-C1EC-47BC-9F2D-B7DA77EE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04" y="1533140"/>
            <a:ext cx="4400550" cy="4705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B9591-08FE-47D5-A1CD-A7D62B6E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1" y="2724433"/>
            <a:ext cx="487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pandas</a:t>
            </a:r>
            <a:r>
              <a:rPr lang="ko-KR" altLang="en-US" dirty="0"/>
              <a:t> 개요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D087-EFDE-4AF9-92DF-45A61E11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/>
              <a:t>Series</a:t>
            </a:r>
            <a:r>
              <a:rPr lang="ko-KR" altLang="en-US" dirty="0"/>
              <a:t>로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F1E95-C855-467A-9CF2-E4C0959B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C9D23D-EF6E-4CB8-8AD5-4B51AFDFF0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F6F1E-16EF-4A53-B903-0992EEAD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5" y="1389912"/>
            <a:ext cx="5181600" cy="5553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08DADD-2E03-4067-8C93-00EE16E8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440" y="1406741"/>
            <a:ext cx="51339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2011C-316B-4653-A1C9-DF303E16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데이터프레임 생성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096FA-D079-4C9D-847D-A740EA85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시리즈가 행이 됨</a:t>
            </a:r>
            <a:endParaRPr lang="en-US" altLang="ko-KR" dirty="0"/>
          </a:p>
          <a:p>
            <a:pPr lvl="1"/>
            <a:r>
              <a:rPr lang="ko-KR" altLang="en-US" dirty="0"/>
              <a:t>시리즈의 </a:t>
            </a:r>
            <a:r>
              <a:rPr lang="en-US" altLang="ko-KR" dirty="0"/>
              <a:t>name</a:t>
            </a:r>
            <a:r>
              <a:rPr lang="ko-KR" altLang="en-US" dirty="0"/>
              <a:t>은 행의 </a:t>
            </a:r>
            <a:r>
              <a:rPr lang="en-US" altLang="ko-KR" dirty="0"/>
              <a:t>index</a:t>
            </a:r>
            <a:r>
              <a:rPr lang="ko-KR" altLang="en-US" dirty="0"/>
              <a:t>가 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DDD552-B7DD-4445-9539-5CA8C07729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6B6FC6-D793-4761-B330-70EC8FB9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5" y="2601021"/>
            <a:ext cx="5076825" cy="4057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0214AE-4EA1-4DB4-81FE-B763717D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93" y="1790418"/>
            <a:ext cx="5038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6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1A88E-9CA1-49D6-8FF2-0E0CC3C9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 err="1"/>
              <a:t>dict</a:t>
            </a:r>
            <a:r>
              <a:rPr lang="ko-KR" altLang="en-US" dirty="0"/>
              <a:t>의 목록 데이터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D7002-D1AC-4927-957A-159E571C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사전의 목록</a:t>
            </a:r>
            <a:endParaRPr lang="en-US" altLang="ko-KR" dirty="0"/>
          </a:p>
          <a:p>
            <a:pPr lvl="1"/>
            <a:r>
              <a:rPr lang="en-US" altLang="ko-KR" dirty="0"/>
              <a:t>[dict1, dict2, …]</a:t>
            </a:r>
          </a:p>
          <a:p>
            <a:r>
              <a:rPr lang="ko-KR" altLang="en-US" dirty="0"/>
              <a:t>하나의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항목이 하나의 행에 해당</a:t>
            </a:r>
            <a:endParaRPr lang="en-US" altLang="ko-KR" dirty="0"/>
          </a:p>
          <a:p>
            <a:pPr lvl="1"/>
            <a:r>
              <a:rPr lang="ko-KR" altLang="en-US" dirty="0"/>
              <a:t>키에 해당하는 값이 없으면 </a:t>
            </a:r>
            <a:r>
              <a:rPr lang="ko-KR" altLang="en-US" dirty="0" err="1"/>
              <a:t>결측값인</a:t>
            </a:r>
            <a:r>
              <a:rPr lang="ko-KR" altLang="en-US" dirty="0"/>
              <a:t> </a:t>
            </a:r>
            <a:r>
              <a:rPr lang="en-US" altLang="ko-KR" dirty="0" err="1"/>
              <a:t>NaN</a:t>
            </a:r>
            <a:r>
              <a:rPr lang="ko-KR" altLang="en-US" dirty="0"/>
              <a:t>이 입력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48D59A-8BB9-4E17-B6C4-1F3E6499DB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F5AE7A-29A3-4EAC-A1B8-E14D7390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31" y="3308381"/>
            <a:ext cx="4257675" cy="2533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9F72AB-05F3-4AD7-9A23-4C65E349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37" y="84137"/>
            <a:ext cx="432435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3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810DD-115D-4984-9DB6-DE131627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데이터프레임의 </a:t>
            </a:r>
            <a:r>
              <a:rPr lang="ko-KR" altLang="en-US" dirty="0" err="1"/>
              <a:t>결측값</a:t>
            </a:r>
            <a:r>
              <a:rPr lang="ko-KR" altLang="en-US" dirty="0"/>
              <a:t> 표시 </a:t>
            </a:r>
            <a:r>
              <a:rPr lang="en-US" altLang="ko-KR" dirty="0" err="1"/>
              <a:t>NaN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83631-71AE-4179-A195-0F28470A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592988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시리즈의 인덱스가 바로 데이터프레임의 행 레이블이 됨</a:t>
            </a:r>
            <a:endParaRPr lang="en-US" altLang="ko-KR" dirty="0"/>
          </a:p>
          <a:p>
            <a:pPr lvl="1"/>
            <a:r>
              <a:rPr lang="ko-KR" altLang="en-US" dirty="0"/>
              <a:t>시리즈의 인덱스와 같은 데이터프레임의 인덱스에 값이 저장</a:t>
            </a:r>
            <a:endParaRPr lang="en-US" altLang="ko-KR" dirty="0"/>
          </a:p>
          <a:p>
            <a:pPr lvl="1"/>
            <a:r>
              <a:rPr lang="ko-KR" altLang="en-US" dirty="0"/>
              <a:t>지정되지 않은 원소는 </a:t>
            </a:r>
            <a:r>
              <a:rPr lang="ko-KR" altLang="en-US" dirty="0" err="1"/>
              <a:t>결측값인</a:t>
            </a:r>
            <a:r>
              <a:rPr lang="ko-KR" altLang="en-US" dirty="0"/>
              <a:t> </a:t>
            </a:r>
            <a:r>
              <a:rPr lang="en-US" altLang="ko-KR" dirty="0" err="1"/>
              <a:t>NaN</a:t>
            </a:r>
            <a:r>
              <a:rPr lang="en-US" altLang="ko-KR" dirty="0"/>
              <a:t>(Not a Number)</a:t>
            </a:r>
            <a:r>
              <a:rPr lang="ko-KR" altLang="en-US" dirty="0"/>
              <a:t>으로 저장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시리즈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/>
              <a:t>index</a:t>
            </a:r>
            <a:r>
              <a:rPr lang="ko-KR" altLang="en-US" dirty="0"/>
              <a:t>를 붙여 생성하고</a:t>
            </a:r>
            <a:r>
              <a:rPr lang="en-US" altLang="ko-KR" dirty="0"/>
              <a:t>, 1</a:t>
            </a:r>
            <a:r>
              <a:rPr lang="ko-KR" altLang="en-US" dirty="0"/>
              <a:t>개는 기본 인덱스로 생성</a:t>
            </a:r>
            <a:endParaRPr lang="en-US" altLang="ko-KR" dirty="0"/>
          </a:p>
          <a:p>
            <a:pPr lvl="1"/>
            <a:r>
              <a:rPr lang="ko-KR" altLang="en-US" dirty="0"/>
              <a:t>시리즈를 사용하고 </a:t>
            </a:r>
            <a:r>
              <a:rPr lang="en-US" altLang="ko-KR" dirty="0"/>
              <a:t>index</a:t>
            </a:r>
            <a:r>
              <a:rPr lang="ko-KR" altLang="en-US" dirty="0"/>
              <a:t>도 지정해서 </a:t>
            </a:r>
            <a:r>
              <a:rPr lang="en-US" altLang="ko-KR" dirty="0"/>
              <a:t>df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2"/>
            <a:r>
              <a:rPr lang="ko-KR" altLang="en-US" dirty="0"/>
              <a:t>결과적으로 데이터프레임의 행 레이블에 맞는 시리즈 인덱스의 자료만이 저장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DE7B6-CC89-4425-9E7D-DAF1F80D57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Not A Number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A9CA6-712C-4C2B-8BD6-D417CAC8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003" y="1348636"/>
            <a:ext cx="51149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df.dtype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64360-FED0-4559-B236-4710A5AB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45" y="1763132"/>
            <a:ext cx="33623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날짜 시퀀스를 위한 함수 </a:t>
            </a:r>
            <a:r>
              <a:rPr lang="en-US" altLang="ko-KR" dirty="0" err="1"/>
              <a:t>date_range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670261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 err="1"/>
              <a:t>date_range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연속된 날짜인 </a:t>
            </a:r>
            <a:r>
              <a:rPr lang="en-US" altLang="ko-KR" dirty="0" err="1"/>
              <a:t>DatetimeIndex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6</a:t>
            </a:r>
            <a:r>
              <a:rPr lang="ko-KR" altLang="en-US" dirty="0"/>
              <a:t>일간의 시퀀스를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위 반환 값의 원소는 시간 정보를 나타내는 </a:t>
            </a:r>
            <a:r>
              <a:rPr lang="en-US" altLang="ko-KR" dirty="0"/>
              <a:t>Timestamp </a:t>
            </a:r>
            <a:r>
              <a:rPr lang="ko-KR" altLang="en-US" dirty="0"/>
              <a:t>자료형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인자 </a:t>
            </a:r>
            <a:r>
              <a:rPr lang="en-US" altLang="ko-KR" dirty="0"/>
              <a:t>periods</a:t>
            </a:r>
            <a:r>
              <a:rPr lang="ko-KR" altLang="en-US" dirty="0"/>
              <a:t>가 없다면 </a:t>
            </a:r>
            <a:r>
              <a:rPr lang="en-US" altLang="ko-KR" dirty="0"/>
              <a:t>end </a:t>
            </a:r>
            <a:r>
              <a:rPr lang="ko-KR" altLang="en-US" dirty="0"/>
              <a:t>인자로 지정</a:t>
            </a:r>
            <a:endParaRPr lang="en-US" altLang="ko-KR" dirty="0"/>
          </a:p>
          <a:p>
            <a:pPr lvl="1"/>
            <a:r>
              <a:rPr lang="ko-KR" altLang="en-US" dirty="0"/>
              <a:t>인자 </a:t>
            </a:r>
            <a:r>
              <a:rPr lang="en-US" altLang="ko-KR" dirty="0"/>
              <a:t>end</a:t>
            </a:r>
            <a:r>
              <a:rPr lang="ko-KR" altLang="en-US" dirty="0"/>
              <a:t>는 포함되며 마지막 값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9C1D89-931F-48B6-96CB-4DB9111D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093" y="1811047"/>
            <a:ext cx="54102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9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D476F-43CE-475B-9DE1-1A20CE9D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='3D’ </a:t>
            </a:r>
            <a:r>
              <a:rPr lang="ko-KR" altLang="en-US" dirty="0"/>
              <a:t>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96005-871C-4D0E-B4D8-07E11525E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4953596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='3D’</a:t>
            </a:r>
          </a:p>
          <a:p>
            <a:pPr lvl="1"/>
            <a:r>
              <a:rPr lang="ko-KR" altLang="en-US" dirty="0"/>
              <a:t>다음 시퀀스를 </a:t>
            </a:r>
            <a:r>
              <a:rPr lang="en-US" altLang="ko-KR" dirty="0"/>
              <a:t>3</a:t>
            </a:r>
            <a:r>
              <a:rPr lang="ko-KR" altLang="en-US" dirty="0"/>
              <a:t>일 후로 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='3H’</a:t>
            </a:r>
          </a:p>
          <a:p>
            <a:pPr lvl="1"/>
            <a:r>
              <a:rPr lang="ko-KR" altLang="en-US" dirty="0"/>
              <a:t>다음 시퀀스를 </a:t>
            </a:r>
            <a:r>
              <a:rPr lang="en-US" altLang="ko-KR" dirty="0"/>
              <a:t>3</a:t>
            </a:r>
            <a:r>
              <a:rPr lang="ko-KR" altLang="en-US" dirty="0"/>
              <a:t>시간 후로 지정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='W’</a:t>
            </a:r>
          </a:p>
          <a:p>
            <a:pPr lvl="1"/>
            <a:r>
              <a:rPr lang="ko-KR" altLang="en-US" dirty="0"/>
              <a:t>다음 시퀀스를 </a:t>
            </a:r>
            <a:r>
              <a:rPr lang="en-US" altLang="ko-KR" dirty="0"/>
              <a:t>1</a:t>
            </a:r>
            <a:r>
              <a:rPr lang="ko-KR" altLang="en-US" dirty="0"/>
              <a:t>주 후로 지정</a:t>
            </a:r>
            <a:endParaRPr lang="en-US" altLang="ko-KR" dirty="0"/>
          </a:p>
          <a:p>
            <a:pPr lvl="1"/>
            <a:r>
              <a:rPr lang="ko-KR" altLang="en-US" dirty="0"/>
              <a:t>시작일은 </a:t>
            </a:r>
            <a:r>
              <a:rPr lang="en-US" altLang="ko-KR" dirty="0"/>
              <a:t>start</a:t>
            </a:r>
            <a:r>
              <a:rPr lang="ko-KR" altLang="en-US" dirty="0"/>
              <a:t>에 지정한 날을 포함해서 이후 첫 일요일이 시작</a:t>
            </a:r>
            <a:endParaRPr lang="en-US" altLang="ko-KR" dirty="0"/>
          </a:p>
          <a:p>
            <a:pPr lvl="2"/>
            <a:r>
              <a:rPr lang="ko-KR" altLang="en-US" dirty="0"/>
              <a:t>키워드 인자 </a:t>
            </a:r>
            <a:r>
              <a:rPr lang="en-US" altLang="ko-KR" dirty="0" err="1"/>
              <a:t>freq</a:t>
            </a:r>
            <a:r>
              <a:rPr lang="en-US" altLang="ko-KR" dirty="0"/>
              <a:t>='W-SUN'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D9BA0F-34AD-43A2-831E-2B4C2CA9F4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266BAA-713C-449D-8E51-79BEC393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697" y="603809"/>
            <a:ext cx="53435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8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C05EF-E5B3-46DF-A924-DE087B10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=‘W-TUE’ </a:t>
            </a:r>
            <a:r>
              <a:rPr lang="ko-KR" altLang="en-US" dirty="0"/>
              <a:t>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4E89C-976E-4E8F-A632-369DB224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683140" cy="5084213"/>
          </a:xfrm>
        </p:spPr>
        <p:txBody>
          <a:bodyPr>
            <a:normAutofit/>
          </a:bodyPr>
          <a:lstStyle/>
          <a:p>
            <a:r>
              <a:rPr lang="ko-KR" altLang="en-US" dirty="0"/>
              <a:t>키워드 인자 </a:t>
            </a:r>
            <a:r>
              <a:rPr lang="en-US" altLang="ko-KR" dirty="0" err="1"/>
              <a:t>freq</a:t>
            </a:r>
            <a:r>
              <a:rPr lang="en-US" altLang="ko-KR" dirty="0"/>
              <a:t>='W-TUE’</a:t>
            </a:r>
          </a:p>
          <a:p>
            <a:pPr lvl="1"/>
            <a:r>
              <a:rPr lang="ko-KR" altLang="en-US" dirty="0"/>
              <a:t>시작일이 매주 화요일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키워드 인자 </a:t>
            </a:r>
            <a:r>
              <a:rPr lang="en-US" altLang="ko-KR" dirty="0" err="1"/>
              <a:t>freq</a:t>
            </a:r>
            <a:r>
              <a:rPr lang="en-US" altLang="ko-KR" dirty="0"/>
              <a:t>='W-FRI’</a:t>
            </a:r>
          </a:p>
          <a:p>
            <a:pPr lvl="1"/>
            <a:r>
              <a:rPr lang="ko-KR" altLang="en-US" dirty="0"/>
              <a:t>시작일이 매주 금요일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='M'</a:t>
            </a:r>
            <a:r>
              <a:rPr lang="ko-KR" altLang="en-US" dirty="0"/>
              <a:t>로 다음 시퀀스를 </a:t>
            </a:r>
            <a:r>
              <a:rPr lang="en-US" altLang="ko-KR" dirty="0"/>
              <a:t>1</a:t>
            </a:r>
            <a:r>
              <a:rPr lang="ko-KR" altLang="en-US" dirty="0"/>
              <a:t>달 후로 지정</a:t>
            </a:r>
            <a:endParaRPr lang="en-US" altLang="ko-KR" dirty="0"/>
          </a:p>
          <a:p>
            <a:pPr lvl="1"/>
            <a:r>
              <a:rPr lang="ko-KR" altLang="en-US" dirty="0"/>
              <a:t>시작일은 </a:t>
            </a:r>
            <a:r>
              <a:rPr lang="en-US" altLang="ko-KR" dirty="0"/>
              <a:t>start</a:t>
            </a:r>
            <a:r>
              <a:rPr lang="ko-KR" altLang="en-US" dirty="0"/>
              <a:t>에 지정한 날을 포함해서 월의 마지막 일자가 시작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인자 </a:t>
            </a:r>
            <a:r>
              <a:rPr lang="en-US" altLang="ko-KR" dirty="0" err="1"/>
              <a:t>freq</a:t>
            </a:r>
            <a:r>
              <a:rPr lang="en-US" altLang="ko-KR" dirty="0"/>
              <a:t>='MS'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1"/>
            <a:r>
              <a:rPr lang="ko-KR" altLang="en-US" dirty="0"/>
              <a:t>시작일은 </a:t>
            </a:r>
            <a:r>
              <a:rPr lang="en-US" altLang="ko-KR" dirty="0"/>
              <a:t>start</a:t>
            </a:r>
            <a:r>
              <a:rPr lang="ko-KR" altLang="en-US" dirty="0"/>
              <a:t>에 지정한 날을 포함해서 월의 마지막 시작 일자가 됨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EB2E85-6E95-4D04-970B-A278E1328B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F59397-454E-4FDD-80F0-130993C9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31" y="786809"/>
            <a:ext cx="53149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날짜를 포함한 데이터프레임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3" y="1717644"/>
            <a:ext cx="3472525" cy="5084213"/>
          </a:xfrm>
        </p:spPr>
        <p:txBody>
          <a:bodyPr/>
          <a:lstStyle/>
          <a:p>
            <a:r>
              <a:rPr lang="ko-KR" altLang="en-US" dirty="0"/>
              <a:t>변수 </a:t>
            </a:r>
            <a:r>
              <a:rPr lang="en-US" altLang="ko-KR" dirty="0"/>
              <a:t>dates</a:t>
            </a:r>
            <a:r>
              <a:rPr lang="ko-KR" altLang="en-US" dirty="0"/>
              <a:t>에는 연속된 날짜 </a:t>
            </a:r>
            <a:r>
              <a:rPr lang="en-US" altLang="ko-KR" dirty="0"/>
              <a:t>6</a:t>
            </a:r>
            <a:r>
              <a:rPr lang="ko-KR" altLang="en-US" dirty="0"/>
              <a:t>개가 저장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 err="1"/>
              <a:t>freq</a:t>
            </a:r>
            <a:r>
              <a:rPr lang="en-US" altLang="ko-KR" dirty="0"/>
              <a:t>='D'</a:t>
            </a:r>
          </a:p>
          <a:p>
            <a:r>
              <a:rPr lang="ko-KR" altLang="en-US" dirty="0"/>
              <a:t>위 </a:t>
            </a:r>
            <a:r>
              <a:rPr lang="en-US" altLang="ko-KR" dirty="0"/>
              <a:t>dates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1"/>
            <a:r>
              <a:rPr lang="ko-KR" altLang="en-US" dirty="0"/>
              <a:t>열 명은 각각 </a:t>
            </a:r>
            <a:r>
              <a:rPr lang="en-US" altLang="ko-KR" dirty="0"/>
              <a:t>A, B, C, D</a:t>
            </a:r>
            <a:r>
              <a:rPr lang="ko-KR" altLang="en-US" dirty="0"/>
              <a:t>로 지정한 </a:t>
            </a:r>
            <a:r>
              <a:rPr lang="en-US" altLang="ko-KR" dirty="0"/>
              <a:t>df</a:t>
            </a:r>
            <a:r>
              <a:rPr lang="ko-KR" altLang="en-US" dirty="0"/>
              <a:t> 생성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4073A-FEF2-4987-ACB7-33E0FD32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512" y="1717644"/>
            <a:ext cx="5943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729ED-D8BC-485B-81DD-8D3D858B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자료형으로 구성된 데이터프레임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8E84FA-419F-4D67-A92A-C229F12E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데이터프레임 </a:t>
            </a:r>
            <a:r>
              <a:rPr lang="en-US" altLang="ko-KR" dirty="0"/>
              <a:t>df2</a:t>
            </a:r>
          </a:p>
          <a:p>
            <a:pPr lvl="1"/>
            <a:r>
              <a:rPr lang="ko-KR" altLang="en-US" dirty="0"/>
              <a:t>열 명이 ‘</a:t>
            </a:r>
            <a:r>
              <a:rPr lang="en-US" altLang="ko-KR" dirty="0"/>
              <a:t>A'</a:t>
            </a:r>
            <a:r>
              <a:rPr lang="ko-KR" altLang="en-US" dirty="0"/>
              <a:t>에서 ’</a:t>
            </a:r>
            <a:r>
              <a:rPr lang="en-US" altLang="ko-KR" dirty="0"/>
              <a:t>F’</a:t>
            </a:r>
          </a:p>
          <a:p>
            <a:pPr lvl="1"/>
            <a:r>
              <a:rPr lang="ko-KR" altLang="en-US" dirty="0"/>
              <a:t>행 명이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 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9BBBF-C476-40F0-AE4C-E2BCEF9DDE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AE794-4A91-42AA-A098-ECD73D97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903" y="1585867"/>
            <a:ext cx="5105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 자료 구조</a:t>
            </a:r>
            <a:endParaRPr lang="en-US" altLang="ko-KR" dirty="0"/>
          </a:p>
          <a:p>
            <a:pPr lvl="1"/>
            <a:r>
              <a:rPr lang="en-US" altLang="ko-KR" dirty="0"/>
              <a:t>Series</a:t>
            </a:r>
            <a:r>
              <a:rPr lang="ko-KR" altLang="en-US" dirty="0"/>
              <a:t>와 </a:t>
            </a:r>
            <a:r>
              <a:rPr lang="en-US" altLang="ko-KR" dirty="0" err="1"/>
              <a:t>DataFrame</a:t>
            </a:r>
            <a:endParaRPr lang="en-US" altLang="ko-KR" dirty="0"/>
          </a:p>
          <a:p>
            <a:pPr lvl="2"/>
            <a:r>
              <a:rPr lang="en-US" altLang="ko-KR" dirty="0"/>
              <a:t>NumPy</a:t>
            </a:r>
            <a:r>
              <a:rPr lang="ko-KR" altLang="en-US" dirty="0"/>
              <a:t>를 기반으로 하며</a:t>
            </a:r>
            <a:r>
              <a:rPr lang="en-US" altLang="ko-KR" dirty="0"/>
              <a:t>, Python, </a:t>
            </a:r>
            <a:r>
              <a:rPr lang="en-US" altLang="ko-KR" dirty="0" err="1"/>
              <a:t>Cython</a:t>
            </a:r>
            <a:r>
              <a:rPr lang="en-US" altLang="ko-KR" dirty="0"/>
              <a:t>, C </a:t>
            </a:r>
            <a:r>
              <a:rPr lang="ko-KR" altLang="en-US" dirty="0"/>
              <a:t>언어로 개발</a:t>
            </a:r>
            <a:endParaRPr lang="en-US" altLang="ko-KR" dirty="0"/>
          </a:p>
          <a:p>
            <a:r>
              <a:rPr lang="ko-KR" altLang="en-US" dirty="0"/>
              <a:t>엑셀과 유사한 작업 가능</a:t>
            </a:r>
            <a:endParaRPr lang="en-US" altLang="ko-KR" dirty="0"/>
          </a:p>
          <a:p>
            <a:pPr lvl="1"/>
            <a:r>
              <a:rPr lang="ko-KR" altLang="en-US" dirty="0"/>
              <a:t>데이터를 필터링</a:t>
            </a:r>
            <a:r>
              <a:rPr lang="en-US" altLang="ko-KR" dirty="0"/>
              <a:t>,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/>
              <a:t>집계 등 다양한 작업을 수행</a:t>
            </a:r>
            <a:endParaRPr lang="en-US" altLang="ko-KR" dirty="0"/>
          </a:p>
          <a:p>
            <a:pPr lvl="1"/>
            <a:r>
              <a:rPr lang="ko-KR" altLang="en-US" dirty="0"/>
              <a:t>대규모 데이터 처리에 유리</a:t>
            </a:r>
            <a:endParaRPr lang="en-US" altLang="ko-KR" dirty="0"/>
          </a:p>
          <a:p>
            <a:pPr lvl="2"/>
            <a:r>
              <a:rPr lang="ko-KR" altLang="en-US" dirty="0"/>
              <a:t>엑셀과 유사한 기능을 제공하지만 대용량 데이터를 더 효율적으로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표 형식의 데이터를 처리하고 분석하기 위한 데이터 처리 라이브러리</a:t>
            </a:r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0B5563FA-AC4B-4F50-8DED-BBB8337D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3" y="3988273"/>
            <a:ext cx="6200721" cy="33691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5443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 </a:t>
            </a:r>
            <a:r>
              <a:rPr lang="en-US" altLang="ko-KR" dirty="0" err="1"/>
              <a:t>DataFrame</a:t>
            </a:r>
            <a:r>
              <a:rPr lang="ko-KR" altLang="en-US" dirty="0"/>
              <a:t>의 다양한 참조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93D1-3A4D-429F-A227-648A541A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데이터프레임 열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091CF-D387-4F61-8DE2-C15F63510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열로 구성된 시리즈 반환</a:t>
            </a:r>
            <a:endParaRPr lang="en-US" altLang="ko-KR" dirty="0"/>
          </a:p>
          <a:p>
            <a:pPr lvl="1"/>
            <a:r>
              <a:rPr lang="en-US" altLang="ko-KR" dirty="0"/>
              <a:t>df[‘</a:t>
            </a:r>
            <a:r>
              <a:rPr lang="ko-KR" altLang="en-US" dirty="0"/>
              <a:t>열명</a:t>
            </a:r>
            <a:r>
              <a:rPr lang="en-US" altLang="ko-KR" dirty="0"/>
              <a:t>’]</a:t>
            </a:r>
          </a:p>
          <a:p>
            <a:pPr lvl="1"/>
            <a:r>
              <a:rPr lang="en-US" altLang="ko-KR" dirty="0"/>
              <a:t>df.</a:t>
            </a:r>
            <a:r>
              <a:rPr lang="ko-KR" altLang="en-US" dirty="0"/>
              <a:t>열명</a:t>
            </a:r>
            <a:endParaRPr lang="en-US" altLang="ko-KR" dirty="0"/>
          </a:p>
          <a:p>
            <a:r>
              <a:rPr lang="ko-KR" altLang="en-US" dirty="0"/>
              <a:t>열로 구성된 데이터프레임 반환</a:t>
            </a:r>
            <a:endParaRPr lang="en-US" altLang="ko-KR" dirty="0"/>
          </a:p>
          <a:p>
            <a:pPr lvl="1"/>
            <a:r>
              <a:rPr lang="en-US" altLang="ko-KR" dirty="0"/>
              <a:t>df[[‘</a:t>
            </a:r>
            <a:r>
              <a:rPr lang="ko-KR" altLang="en-US" dirty="0"/>
              <a:t>열명</a:t>
            </a:r>
            <a:r>
              <a:rPr lang="en-US" altLang="ko-KR" dirty="0"/>
              <a:t>’]]</a:t>
            </a:r>
          </a:p>
          <a:p>
            <a:pPr lvl="1"/>
            <a:r>
              <a:rPr lang="en-US" altLang="ko-KR" dirty="0"/>
              <a:t>df[[‘</a:t>
            </a:r>
            <a:r>
              <a:rPr lang="ko-KR" altLang="en-US" dirty="0"/>
              <a:t>열명</a:t>
            </a:r>
            <a:r>
              <a:rPr lang="en-US" altLang="ko-KR" dirty="0"/>
              <a:t>1’, ‘</a:t>
            </a:r>
            <a:r>
              <a:rPr lang="ko-KR" altLang="en-US" dirty="0"/>
              <a:t>열명</a:t>
            </a:r>
            <a:r>
              <a:rPr lang="en-US" altLang="ko-KR" dirty="0"/>
              <a:t>2’, ‘</a:t>
            </a:r>
            <a:r>
              <a:rPr lang="ko-KR" altLang="en-US" dirty="0"/>
              <a:t>열명</a:t>
            </a:r>
            <a:r>
              <a:rPr lang="en-US" altLang="ko-KR" dirty="0"/>
              <a:t>3’ …]]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5E8B4-0862-4060-9F27-E58F0DFA86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3F89B6-681F-4569-81D9-FE47AF84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9" y="3571167"/>
            <a:ext cx="5438775" cy="1943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5B15A8-867D-48DD-B94A-6885B060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91" y="17034"/>
            <a:ext cx="1742569" cy="7559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28A0F1-20F1-4D06-A562-3DB77E71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737" y="1717644"/>
            <a:ext cx="2352675" cy="4819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C4E410-CC20-4B77-A012-D4776E18D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39" y="5518926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CE40C-8CE6-4E6E-99BD-208C1ADA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</a:t>
            </a:r>
            <a:r>
              <a:rPr lang="en-US" altLang="ko-KR" dirty="0"/>
              <a:t> </a:t>
            </a:r>
            <a:r>
              <a:rPr lang="ko-KR" altLang="en-US" dirty="0"/>
              <a:t>맞는 행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C081D-DE7A-42D7-A422-04D41F265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df[</a:t>
            </a:r>
            <a:r>
              <a:rPr lang="ko-KR" altLang="en-US" dirty="0"/>
              <a:t>조건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45913E-BE61-447C-BED1-DB7552054E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5D2A48-FB8B-4346-A2D0-E86EEADE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92" y="2297219"/>
            <a:ext cx="5438775" cy="1943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7F7810-CA4B-46A8-8D1D-A07B89E1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21" y="93662"/>
            <a:ext cx="3505200" cy="737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9AE458-B8C3-44B3-8EC2-E56F14D2B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92" y="4259750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0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FA58-6B2C-4EFE-84F5-0C97342D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df.loc</a:t>
            </a:r>
            <a:r>
              <a:rPr lang="en-US" altLang="ko-KR" dirty="0"/>
              <a:t>[]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565DC-817D-4C0B-8A58-7353D86A8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</a:t>
            </a:r>
            <a:endParaRPr lang="en-US" altLang="ko-KR" dirty="0"/>
          </a:p>
          <a:p>
            <a:pPr lvl="1"/>
            <a:r>
              <a:rPr lang="en-US" altLang="ko-KR" dirty="0" err="1"/>
              <a:t>df.loc</a:t>
            </a:r>
            <a:r>
              <a:rPr lang="en-US" altLang="ko-KR" dirty="0"/>
              <a:t>[</a:t>
            </a:r>
            <a:r>
              <a:rPr lang="ko-KR" altLang="en-US" dirty="0"/>
              <a:t>조건</a:t>
            </a:r>
            <a:r>
              <a:rPr lang="en-US" altLang="ko-KR" dirty="0"/>
              <a:t>] </a:t>
            </a:r>
          </a:p>
          <a:p>
            <a:r>
              <a:rPr lang="ko-KR" altLang="en-US" dirty="0"/>
              <a:t>단일 레이블</a:t>
            </a:r>
            <a:endParaRPr lang="en-US" altLang="ko-KR" dirty="0"/>
          </a:p>
          <a:p>
            <a:pPr lvl="1"/>
            <a:r>
              <a:rPr lang="en-US" altLang="ko-KR" dirty="0" err="1"/>
              <a:t>df.loc</a:t>
            </a:r>
            <a:r>
              <a:rPr lang="en-US" altLang="ko-KR" dirty="0"/>
              <a:t>[1], </a:t>
            </a:r>
            <a:r>
              <a:rPr lang="en-US" altLang="ko-KR" dirty="0" err="1"/>
              <a:t>df.loc</a:t>
            </a:r>
            <a:r>
              <a:rPr lang="en-US" altLang="ko-KR" dirty="0"/>
              <a:t>[‘a’]</a:t>
            </a:r>
          </a:p>
          <a:p>
            <a:r>
              <a:rPr lang="ko-KR" altLang="en-US" dirty="0"/>
              <a:t>레이블 목록 또는 배열</a:t>
            </a:r>
            <a:endParaRPr lang="en-US" altLang="ko-KR" dirty="0"/>
          </a:p>
          <a:p>
            <a:pPr lvl="1"/>
            <a:r>
              <a:rPr lang="en-US" altLang="ko-KR" dirty="0" err="1"/>
              <a:t>df.loc</a:t>
            </a:r>
            <a:r>
              <a:rPr lang="en-US" altLang="ko-KR" dirty="0"/>
              <a:t>[[‘a’, ‘b’, ‘c’]</a:t>
            </a:r>
          </a:p>
          <a:p>
            <a:r>
              <a:rPr lang="ko-KR" altLang="en-US" dirty="0"/>
              <a:t>레이블 슬라이스</a:t>
            </a:r>
            <a:endParaRPr lang="en-US" altLang="ko-KR" dirty="0"/>
          </a:p>
          <a:p>
            <a:pPr lvl="1"/>
            <a:r>
              <a:rPr lang="en-US" altLang="ko-KR" dirty="0" err="1"/>
              <a:t>df.loc</a:t>
            </a:r>
            <a:r>
              <a:rPr lang="en-US" altLang="ko-KR" dirty="0"/>
              <a:t>[‘</a:t>
            </a:r>
            <a:r>
              <a:rPr lang="en-US" altLang="ko-KR" dirty="0" err="1"/>
              <a:t>a’:’c</a:t>
            </a:r>
            <a:r>
              <a:rPr lang="en-US" altLang="ko-KR" dirty="0"/>
              <a:t>’]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109A12-379F-4C84-B7C9-6A11E4132F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레이블이나 </a:t>
            </a:r>
            <a:r>
              <a:rPr lang="ko-KR" altLang="en-US" dirty="0" err="1"/>
              <a:t>부울</a:t>
            </a:r>
            <a:r>
              <a:rPr lang="ko-KR" altLang="en-US" dirty="0"/>
              <a:t> 배열을 통해 행과 열 그룹에 참조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96F361-80E4-40DA-A4F7-B200D591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45" y="1325938"/>
            <a:ext cx="3171825" cy="5429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B1C035-FA5C-4A17-B0AE-C073E83A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" y="5115798"/>
            <a:ext cx="5438775" cy="1943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4EC6CB-5E7C-4032-A2A2-A53465C52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80" y="1325938"/>
            <a:ext cx="2352675" cy="4800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32F8FF-6F56-4731-BFDF-F6EB37A2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591" y="3318274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57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BA022-7511-4E50-9B16-12525EF3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loc[index[</a:t>
            </a:r>
            <a:r>
              <a:rPr lang="en-US" altLang="ko-KR" dirty="0" err="1"/>
              <a:t>i</a:t>
            </a:r>
            <a:r>
              <a:rPr lang="en-US" altLang="ko-KR" dirty="0"/>
              <a:t>]]</a:t>
            </a:r>
            <a:r>
              <a:rPr lang="ko-KR" altLang="en-US" dirty="0"/>
              <a:t>로 행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ED28F-BA52-4A8E-8122-20371FF6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pf.loc</a:t>
            </a:r>
            <a:r>
              <a:rPr lang="en-US" altLang="ko-KR" dirty="0"/>
              <a:t>[</a:t>
            </a:r>
            <a:r>
              <a:rPr lang="en-US" altLang="ko-KR" dirty="0" err="1"/>
              <a:t>pf.index</a:t>
            </a:r>
            <a:r>
              <a:rPr lang="en-US" altLang="ko-KR" dirty="0"/>
              <a:t>[0]]</a:t>
            </a:r>
            <a:r>
              <a:rPr lang="ko-KR" altLang="en-US" dirty="0"/>
              <a:t>으로 첫 번째의 행 결과를 시리즈로 반환</a:t>
            </a:r>
            <a:endParaRPr lang="en-US" altLang="ko-KR" dirty="0"/>
          </a:p>
          <a:p>
            <a:pPr lvl="1"/>
            <a:r>
              <a:rPr lang="en-US" altLang="ko-KR" dirty="0" err="1"/>
              <a:t>pf.index</a:t>
            </a:r>
            <a:r>
              <a:rPr lang="en-US" altLang="ko-KR" dirty="0"/>
              <a:t>[0]</a:t>
            </a:r>
            <a:r>
              <a:rPr lang="ko-KR" altLang="en-US" dirty="0"/>
              <a:t>는 첫 번째 행 이름을 반환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3190AC-5BA1-4B1D-93D9-F054DCC670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B60283-1047-4407-883F-21E6FEDA4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35" y="255587"/>
            <a:ext cx="3171825" cy="7048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2FB81-593D-4BEF-8794-BE2BE581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0" y="4440171"/>
            <a:ext cx="5438775" cy="1943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C472E0-62F8-4C52-9A5B-7C3E3E39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20" y="2647854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0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034D5-B168-4209-9A53-6B57E8BC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23FAE-E37F-46CE-BD10-65B486BF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pf.loc</a:t>
            </a:r>
            <a:r>
              <a:rPr lang="en-US" altLang="ko-KR" dirty="0"/>
              <a:t>[:, '</a:t>
            </a:r>
            <a:r>
              <a:rPr lang="ko-KR" altLang="en-US" dirty="0"/>
              <a:t>열명</a:t>
            </a:r>
            <a:r>
              <a:rPr lang="en-US" altLang="ko-KR" dirty="0"/>
              <a:t>']</a:t>
            </a:r>
            <a:r>
              <a:rPr lang="ko-KR" altLang="en-US" dirty="0"/>
              <a:t>으로 </a:t>
            </a:r>
            <a:r>
              <a:rPr lang="en-US" altLang="ko-KR" dirty="0"/>
              <a:t>‘</a:t>
            </a:r>
            <a:r>
              <a:rPr lang="ko-KR" altLang="en-US" dirty="0"/>
              <a:t>열명</a:t>
            </a:r>
            <a:r>
              <a:rPr lang="en-US" altLang="ko-KR" dirty="0"/>
              <a:t>’</a:t>
            </a:r>
            <a:r>
              <a:rPr lang="ko-KR" altLang="en-US" dirty="0"/>
              <a:t> 전체를 시리즈로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E0E1C1-BBD8-483F-AB22-B18EA51157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56A3F-FF8C-4CD8-BCE0-0C7DAFDF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511555"/>
            <a:ext cx="2305050" cy="681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08C508-C75D-4AE0-8441-BF6A962F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56" y="4227398"/>
            <a:ext cx="5438775" cy="1943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37CB35-C47C-4168-83F4-0E7050E0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606" y="2435081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2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37231-E5F6-429C-ADD3-DACB8337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loc[:, columns[</a:t>
            </a:r>
            <a:r>
              <a:rPr lang="en-US" altLang="ko-KR" dirty="0" err="1"/>
              <a:t>i</a:t>
            </a:r>
            <a:r>
              <a:rPr lang="en-US" altLang="ko-KR" dirty="0"/>
              <a:t>]]</a:t>
            </a:r>
            <a:r>
              <a:rPr lang="ko-KR" altLang="en-US" dirty="0"/>
              <a:t>로 열 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89A5C-C086-4E2E-95FD-507666C53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32" y="1717644"/>
            <a:ext cx="4232379" cy="5084213"/>
          </a:xfrm>
        </p:spPr>
        <p:txBody>
          <a:bodyPr/>
          <a:lstStyle/>
          <a:p>
            <a:r>
              <a:rPr lang="en-US" altLang="ko-KR" dirty="0" err="1"/>
              <a:t>df.loc</a:t>
            </a:r>
            <a:r>
              <a:rPr lang="en-US" altLang="ko-KR" dirty="0"/>
              <a:t>[:, </a:t>
            </a:r>
            <a:r>
              <a:rPr lang="en-US" altLang="ko-KR" dirty="0" err="1"/>
              <a:t>pf.columns</a:t>
            </a:r>
            <a:r>
              <a:rPr lang="en-US" altLang="ko-KR" dirty="0"/>
              <a:t>[0]]</a:t>
            </a:r>
            <a:r>
              <a:rPr lang="ko-KR" altLang="en-US" dirty="0"/>
              <a:t>으로 첫 번째 열 결과를 시리즈로 반환</a:t>
            </a:r>
            <a:endParaRPr lang="en-US" altLang="ko-KR" dirty="0"/>
          </a:p>
          <a:p>
            <a:pPr lvl="1"/>
            <a:r>
              <a:rPr lang="en-US" altLang="ko-KR" dirty="0" err="1"/>
              <a:t>df.columns</a:t>
            </a:r>
            <a:r>
              <a:rPr lang="en-US" altLang="ko-KR" dirty="0"/>
              <a:t>[0]</a:t>
            </a:r>
            <a:r>
              <a:rPr lang="ko-KR" altLang="en-US" dirty="0"/>
              <a:t>은 첫 번째 열 이름을 반환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E645C-C6E6-427D-97CC-C112F8164B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A91F8C-0EE0-4380-83F1-86AC33F21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446" y="412750"/>
            <a:ext cx="2305050" cy="6734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6CFB19-FF7D-43C2-8A87-AAFCE9BC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80" y="1899868"/>
            <a:ext cx="3400425" cy="469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8EEF34-4F18-4006-B4F3-889BB48C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32" y="3318519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참조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df.loc</a:t>
            </a:r>
            <a:r>
              <a:rPr lang="en-US" altLang="ko-KR" dirty="0"/>
              <a:t>['</a:t>
            </a:r>
            <a:r>
              <a:rPr lang="ko-KR" altLang="en-US" dirty="0" err="1"/>
              <a:t>행명</a:t>
            </a:r>
            <a:r>
              <a:rPr lang="en-US" altLang="ko-KR" dirty="0"/>
              <a:t>', '</a:t>
            </a:r>
            <a:r>
              <a:rPr lang="ko-KR" altLang="en-US" dirty="0"/>
              <a:t>열명</a:t>
            </a:r>
            <a:r>
              <a:rPr lang="en-US" altLang="ko-KR" dirty="0"/>
              <a:t>']</a:t>
            </a:r>
            <a:r>
              <a:rPr lang="ko-KR" altLang="en-US" dirty="0"/>
              <a:t>으로 행과 열에 맞는 한 원소를 참조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5F94B4-E78E-45A8-9AD7-C302F518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81" y="2253556"/>
            <a:ext cx="3143250" cy="5010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07F868-D581-4233-BF87-765F80EB1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83" y="2253556"/>
            <a:ext cx="3105150" cy="463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86A5A4-9881-4262-B623-F9A9FE34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94" y="2896493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/>
              <a:t>정수</a:t>
            </a:r>
            <a:r>
              <a:rPr lang="en-US" altLang="ko-KR" dirty="0"/>
              <a:t>]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 참조</a:t>
            </a:r>
          </a:p>
          <a:p>
            <a:pPr lvl="1"/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/>
              <a:t>정수</a:t>
            </a:r>
            <a:r>
              <a:rPr lang="en-US" altLang="ko-KR" dirty="0"/>
              <a:t>]</a:t>
            </a:r>
            <a:r>
              <a:rPr lang="ko-KR" altLang="en-US" dirty="0"/>
              <a:t>로 정수 </a:t>
            </a:r>
            <a:r>
              <a:rPr lang="en-US" altLang="ko-KR" dirty="0"/>
              <a:t>index</a:t>
            </a:r>
            <a:r>
              <a:rPr lang="ko-KR" altLang="en-US" dirty="0"/>
              <a:t>의 행을 참조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2120CC-8FAF-4EA8-B99F-67877260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732" y="350837"/>
            <a:ext cx="24098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99BA0-66AE-439C-8B0A-9204A0CF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11" y="2896493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0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df.iloc</a:t>
            </a:r>
            <a:r>
              <a:rPr lang="en-US" altLang="ko-KR" dirty="0"/>
              <a:t>[:, </a:t>
            </a:r>
            <a:r>
              <a:rPr lang="ko-KR" altLang="en-US" dirty="0"/>
              <a:t>정수</a:t>
            </a:r>
            <a:r>
              <a:rPr lang="en-US" altLang="ko-KR" dirty="0"/>
              <a:t>]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열 참조</a:t>
            </a:r>
          </a:p>
          <a:p>
            <a:pPr lvl="1"/>
            <a:r>
              <a:rPr lang="en-US" altLang="ko-KR" dirty="0" err="1"/>
              <a:t>df.iloc</a:t>
            </a:r>
            <a:r>
              <a:rPr lang="en-US" altLang="ko-KR" dirty="0"/>
              <a:t>[:, </a:t>
            </a:r>
            <a:r>
              <a:rPr lang="ko-KR" altLang="en-US" dirty="0"/>
              <a:t>정수</a:t>
            </a:r>
            <a:r>
              <a:rPr lang="en-US" altLang="ko-KR" dirty="0"/>
              <a:t>]</a:t>
            </a:r>
            <a:r>
              <a:rPr lang="ko-KR" altLang="en-US" dirty="0"/>
              <a:t>로 정수 </a:t>
            </a:r>
            <a:r>
              <a:rPr lang="en-US" altLang="ko-KR" dirty="0"/>
              <a:t>columns</a:t>
            </a:r>
            <a:r>
              <a:rPr lang="ko-KR" altLang="en-US" dirty="0"/>
              <a:t>의 열을 참조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A99BA0-66AE-439C-8B0A-9204A0CF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11" y="2896493"/>
            <a:ext cx="2295525" cy="167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F8463-43C1-420D-AEC7-C0D0366D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78" y="329505"/>
            <a:ext cx="19526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DFD7-7995-4DE6-8CC0-34A70C6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페이지와 </a:t>
            </a:r>
            <a:r>
              <a:rPr lang="en-US" altLang="ko-KR" dirty="0"/>
              <a:t>ten minutes to pandas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C821F-A751-4400-8AA7-313624C44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ten minutes to pandas</a:t>
            </a:r>
          </a:p>
          <a:p>
            <a:pPr lvl="1"/>
            <a:r>
              <a:rPr lang="en-US" altLang="ko-KR" dirty="0"/>
              <a:t>150</a:t>
            </a:r>
            <a:r>
              <a:rPr lang="ko-KR" altLang="en-US" dirty="0"/>
              <a:t>여 개의 </a:t>
            </a:r>
            <a:r>
              <a:rPr lang="ko-KR" altLang="en-US" dirty="0" err="1"/>
              <a:t>판다스</a:t>
            </a:r>
            <a:r>
              <a:rPr lang="ko-KR" altLang="en-US" dirty="0"/>
              <a:t> 코드로 </a:t>
            </a:r>
            <a:r>
              <a:rPr lang="ko-KR" altLang="en-US" dirty="0" err="1"/>
              <a:t>판다스를</a:t>
            </a:r>
            <a:r>
              <a:rPr lang="ko-KR" altLang="en-US" dirty="0"/>
              <a:t> 이해할 수 있도록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D47688-D35D-4E9E-94D8-8891ED09E5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Picture 24">
            <a:extLst>
              <a:ext uri="{FF2B5EF4-FFF2-40B4-BE49-F238E27FC236}">
                <a16:creationId xmlns:a16="http://schemas.microsoft.com/office/drawing/2014/main" id="{3666CC62-FFD3-4DFD-95D3-ADE3E0E2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2" y="2570684"/>
            <a:ext cx="5340486" cy="35076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6">
            <a:extLst>
              <a:ext uri="{FF2B5EF4-FFF2-40B4-BE49-F238E27FC236}">
                <a16:creationId xmlns:a16="http://schemas.microsoft.com/office/drawing/2014/main" id="{EAF1A767-236F-45F4-974D-9BE10070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076" y="2573633"/>
            <a:ext cx="4954759" cy="400377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5103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 err="1"/>
              <a:t>행번호</a:t>
            </a:r>
            <a:r>
              <a:rPr lang="en-US" altLang="ko-KR" dirty="0"/>
              <a:t>, </a:t>
            </a:r>
            <a:r>
              <a:rPr lang="ko-KR" altLang="en-US" dirty="0" err="1"/>
              <a:t>열번호</a:t>
            </a:r>
            <a:r>
              <a:rPr lang="en-US" altLang="ko-KR" dirty="0"/>
              <a:t>]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행과 열에 </a:t>
            </a:r>
            <a:r>
              <a:rPr lang="ko-KR" altLang="en-US" dirty="0" err="1"/>
              <a:t>대당하는</a:t>
            </a:r>
            <a:r>
              <a:rPr lang="ko-KR" altLang="en-US" dirty="0"/>
              <a:t> 원소나 시리즈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데이터프레임 </a:t>
            </a:r>
            <a:r>
              <a:rPr lang="ko-KR" altLang="en-US" dirty="0" err="1"/>
              <a:t>참조열</a:t>
            </a:r>
            <a:r>
              <a:rPr lang="ko-KR" altLang="en-US" dirty="0"/>
              <a:t> 참조</a:t>
            </a:r>
          </a:p>
          <a:p>
            <a:pPr lvl="1"/>
            <a:r>
              <a:rPr lang="en-US" altLang="ko-KR" dirty="0" err="1"/>
              <a:t>df.iloc</a:t>
            </a:r>
            <a:r>
              <a:rPr lang="en-US" altLang="ko-KR" dirty="0"/>
              <a:t>[</a:t>
            </a:r>
            <a:r>
              <a:rPr lang="ko-KR" altLang="en-US" dirty="0" err="1"/>
              <a:t>행번호</a:t>
            </a:r>
            <a:r>
              <a:rPr lang="en-US" altLang="ko-KR" dirty="0"/>
              <a:t>, </a:t>
            </a:r>
            <a:r>
              <a:rPr lang="ko-KR" altLang="en-US" dirty="0" err="1"/>
              <a:t>열번호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A99BA0-66AE-439C-8B0A-9204A0CF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48" y="2896493"/>
            <a:ext cx="2295525" cy="1676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F6DD1-7614-4A43-A6CB-CB42BB87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56" y="1837587"/>
            <a:ext cx="1943100" cy="5105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37D648-D8F8-44B2-BB33-788C84BA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872" y="1837587"/>
            <a:ext cx="22288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0116-00CB-4DE7-90AC-9A9A1E1C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at['</a:t>
            </a:r>
            <a:r>
              <a:rPr lang="ko-KR" altLang="en-US" dirty="0" err="1"/>
              <a:t>행명</a:t>
            </a:r>
            <a:r>
              <a:rPr lang="en-US" altLang="ko-KR" dirty="0"/>
              <a:t>', '</a:t>
            </a:r>
            <a:r>
              <a:rPr lang="ko-KR" altLang="en-US" dirty="0"/>
              <a:t>열명</a:t>
            </a:r>
            <a:r>
              <a:rPr lang="en-US" altLang="ko-KR" dirty="0"/>
              <a:t>']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49B16-E8E3-4E30-9C8E-669A6B29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레이블 기반으로 참조하는 방식으로 단 하나의 원소를 참조</a:t>
            </a:r>
            <a:endParaRPr lang="en-US" altLang="ko-KR" dirty="0"/>
          </a:p>
          <a:p>
            <a:r>
              <a:rPr lang="ko-KR" altLang="en-US" dirty="0"/>
              <a:t>하나의 값을 참조하므로 속도가 빠른 장점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84F30-F744-4249-838C-EE337F2A16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8BC6A-A959-4E10-B484-A9115922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13" y="2542437"/>
            <a:ext cx="2781300" cy="440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AA172-A38B-4B69-9143-A9FB3DB7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45" y="2767705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9E0D5-155A-46B9-9AFD-A2614D5E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iat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, j] </a:t>
            </a:r>
            <a:r>
              <a:rPr lang="ko-KR" altLang="en-US" dirty="0"/>
              <a:t>참조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FCFB0-99C3-4241-9FA6-60DAF92BB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첨자 기반의 참조 방식으로 단 하나의 원소를 참조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7B0660-99BB-4F70-AE9E-4F90235B0B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2F602F-EA7A-427F-A7CF-E785E5F4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69" y="2652464"/>
            <a:ext cx="1257300" cy="1962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CB03A2-92F7-4F76-B6FD-2D2798DC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28" y="2683880"/>
            <a:ext cx="2295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3D4F9-E504-47C3-AE09-F12AF5C1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A296-D1D2-48DE-B1DA-E03AD147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에서 제공하는 </a:t>
            </a:r>
            <a:r>
              <a:rPr lang="en-US" altLang="ko-KR" dirty="0"/>
              <a:t>1</a:t>
            </a:r>
            <a:r>
              <a:rPr lang="ko-KR" altLang="en-US" dirty="0"/>
              <a:t>차원 배열과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/>
            <a:r>
              <a:rPr lang="ko-KR" altLang="en-US" dirty="0"/>
              <a:t>각 데이터의 의미를 표시하는 인덱스</a:t>
            </a:r>
            <a:r>
              <a:rPr lang="en-US" altLang="ko-KR" dirty="0"/>
              <a:t>(index)</a:t>
            </a:r>
            <a:r>
              <a:rPr lang="ko-KR" altLang="en-US" dirty="0"/>
              <a:t>를 붙일 수 있음</a:t>
            </a:r>
            <a:endParaRPr lang="en-US" altLang="ko-KR" dirty="0"/>
          </a:p>
          <a:p>
            <a:pPr lvl="1"/>
            <a:r>
              <a:rPr lang="ko-KR" altLang="en-US" dirty="0"/>
              <a:t>데이터 자체는 값</a:t>
            </a:r>
            <a:r>
              <a:rPr lang="en-US" altLang="ko-KR" dirty="0"/>
              <a:t>(values)</a:t>
            </a:r>
          </a:p>
          <a:p>
            <a:pPr lvl="1"/>
            <a:r>
              <a:rPr lang="ko-KR" altLang="en-US" dirty="0"/>
              <a:t>시리즈의 이름인 </a:t>
            </a:r>
            <a:r>
              <a:rPr lang="en-US" altLang="ko-KR" dirty="0"/>
              <a:t>name </a:t>
            </a:r>
            <a:r>
              <a:rPr lang="ko-KR" altLang="en-US" dirty="0"/>
              <a:t>속성도 제공</a:t>
            </a:r>
            <a:endParaRPr lang="en-US" altLang="ko-KR" dirty="0"/>
          </a:p>
          <a:p>
            <a:r>
              <a:rPr lang="ko-KR" altLang="en-US" dirty="0"/>
              <a:t>시리즈</a:t>
            </a:r>
            <a:endParaRPr lang="en-US" altLang="ko-KR" dirty="0"/>
          </a:p>
          <a:p>
            <a:pPr lvl="1"/>
            <a:r>
              <a:rPr lang="ko-KR" altLang="en-US" dirty="0"/>
              <a:t>테이블 형태의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의 열에 해당하는 자료 구조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여러 시리즈가 모여 데이터프레임이 생성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F18C2-29ED-480A-8F7D-1C1B7BD7F8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values, index, name</a:t>
            </a:r>
            <a:endParaRPr lang="ko-KR" altLang="en-US" dirty="0"/>
          </a:p>
        </p:txBody>
      </p:sp>
      <p:pic>
        <p:nvPicPr>
          <p:cNvPr id="5" name="Picture 28">
            <a:extLst>
              <a:ext uri="{FF2B5EF4-FFF2-40B4-BE49-F238E27FC236}">
                <a16:creationId xmlns:a16="http://schemas.microsoft.com/office/drawing/2014/main" id="{E644C920-387E-41FA-BD9A-5A58B972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6" y="4303101"/>
            <a:ext cx="2337630" cy="2050478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81C8F33D-E596-430B-B5B8-404B9DD8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30" y="4303100"/>
            <a:ext cx="6644233" cy="2209231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8236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57C58-5C6A-4F95-AA70-9B69F6B7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데이터프레임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7231B-FDA6-493F-A59E-076F38C4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데이터프레임은 </a:t>
            </a:r>
            <a:r>
              <a:rPr lang="en-US" altLang="ko-KR" dirty="0"/>
              <a:t>2</a:t>
            </a:r>
            <a:r>
              <a:rPr lang="ko-KR" altLang="en-US" dirty="0"/>
              <a:t>차원 데이터 구조</a:t>
            </a:r>
            <a:endParaRPr lang="en-US" altLang="ko-KR" dirty="0"/>
          </a:p>
          <a:p>
            <a:pPr lvl="1"/>
            <a:r>
              <a:rPr lang="ko-KR" altLang="en-US" dirty="0"/>
              <a:t>데이터프레임은 데이터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r>
              <a:rPr lang="ko-KR" altLang="en-US" dirty="0"/>
              <a:t>과 열</a:t>
            </a:r>
            <a:r>
              <a:rPr lang="en-US" altLang="ko-KR" dirty="0"/>
              <a:t>(</a:t>
            </a:r>
            <a:r>
              <a:rPr lang="ko-KR" altLang="en-US" dirty="0"/>
              <a:t>칼럼 라벨</a:t>
            </a:r>
            <a:r>
              <a:rPr lang="en-US" altLang="ko-KR" dirty="0"/>
              <a:t>)</a:t>
            </a:r>
            <a:r>
              <a:rPr lang="ko-KR" altLang="en-US" dirty="0"/>
              <a:t>의 세 가지 구성 요소로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데이터프레임은 행과 열에 이름을 붙일 수 있음</a:t>
            </a:r>
            <a:endParaRPr lang="en-US" altLang="ko-KR" dirty="0"/>
          </a:p>
          <a:p>
            <a:pPr lvl="2"/>
            <a:r>
              <a:rPr lang="ko-KR" altLang="en-US" dirty="0"/>
              <a:t>따로 붙이지 않으면 </a:t>
            </a:r>
            <a:r>
              <a:rPr lang="en-US" altLang="ko-KR" dirty="0" err="1"/>
              <a:t>RangeIndex</a:t>
            </a:r>
            <a:r>
              <a:rPr lang="ko-KR" altLang="en-US" dirty="0"/>
              <a:t>라는 </a:t>
            </a:r>
            <a:r>
              <a:rPr lang="en-US" altLang="ko-KR" dirty="0"/>
              <a:t>0</a:t>
            </a:r>
            <a:r>
              <a:rPr lang="ko-KR" altLang="en-US" dirty="0"/>
              <a:t>으로 시작하는 시퀀스</a:t>
            </a:r>
            <a:r>
              <a:rPr lang="en-US" altLang="ko-KR" dirty="0"/>
              <a:t>(sequences)</a:t>
            </a:r>
            <a:r>
              <a:rPr lang="ko-KR" altLang="en-US" dirty="0"/>
              <a:t>의 정수가 붙음</a:t>
            </a:r>
            <a:endParaRPr lang="en-US" altLang="ko-KR" dirty="0"/>
          </a:p>
          <a:p>
            <a:pPr lvl="1"/>
            <a:r>
              <a:rPr lang="ko-KR" altLang="en-US" dirty="0"/>
              <a:t>데이터프레임의 행과 열에 따로 붙이는 이름</a:t>
            </a:r>
            <a:endParaRPr lang="en-US" altLang="ko-KR" dirty="0"/>
          </a:p>
          <a:p>
            <a:pPr lvl="2"/>
            <a:r>
              <a:rPr lang="ko-KR" altLang="en-US" dirty="0"/>
              <a:t>행과 열 레이블</a:t>
            </a:r>
            <a:r>
              <a:rPr lang="en-US" altLang="ko-KR" dirty="0"/>
              <a:t>(label)</a:t>
            </a:r>
            <a:r>
              <a:rPr lang="ko-KR" altLang="en-US" dirty="0"/>
              <a:t>이라 하며 속성 </a:t>
            </a:r>
            <a:r>
              <a:rPr lang="en-US" altLang="ko-KR" dirty="0"/>
              <a:t>index</a:t>
            </a:r>
            <a:r>
              <a:rPr lang="ko-KR" altLang="en-US" dirty="0"/>
              <a:t>와 </a:t>
            </a:r>
            <a:r>
              <a:rPr lang="en-US" altLang="ko-KR" dirty="0"/>
              <a:t>columns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1"/>
            <a:r>
              <a:rPr lang="ko-KR" altLang="en-US" dirty="0"/>
              <a:t>행과 열의 레이블이 붙여져도 </a:t>
            </a:r>
            <a:r>
              <a:rPr lang="en-US" altLang="ko-KR" dirty="0"/>
              <a:t>0</a:t>
            </a:r>
            <a:r>
              <a:rPr lang="ko-KR" altLang="en-US" dirty="0"/>
              <a:t>부터 시작되는 정수 시퀀스는 사용이 가능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C80787-DD0F-409A-B9DC-1433341522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레이블이 지정된 축 행과 열이 있는 이종 테이블 형식 데이터 구조</a:t>
            </a:r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17E54D18-A875-4BE2-9984-FD5FE111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05" y="4098218"/>
            <a:ext cx="5904506" cy="3293689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36176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36B91-C969-4D41-9A22-778BF8A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Series </a:t>
            </a:r>
            <a:r>
              <a:rPr lang="ko-KR" altLang="en-US" dirty="0"/>
              <a:t>생성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0EA8A-9CC3-4C49-B55E-44350765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키워드 인자 </a:t>
            </a:r>
            <a:r>
              <a:rPr lang="en-US" altLang="ko-KR" dirty="0"/>
              <a:t>name='first'</a:t>
            </a:r>
            <a:r>
              <a:rPr lang="ko-KR" altLang="en-US" dirty="0"/>
              <a:t>로 속성 </a:t>
            </a:r>
            <a:r>
              <a:rPr lang="en-US" altLang="ko-KR" dirty="0"/>
              <a:t>name </a:t>
            </a:r>
            <a:r>
              <a:rPr lang="ko-KR" altLang="en-US" dirty="0"/>
              <a:t>지정이 가능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9D5EE-1EB4-4213-BAD0-339CC530ED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D4D705-5140-43B7-A132-7CC69486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16" y="2752059"/>
            <a:ext cx="4267200" cy="2724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64AF19-628A-411D-B797-989E4DCE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0" y="1702229"/>
            <a:ext cx="29908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8847F-794F-484B-9713-2AA41AC5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 인덱싱과 </a:t>
            </a:r>
            <a:r>
              <a:rPr lang="en-US" altLang="ko-KR" dirty="0"/>
              <a:t>index,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16720-D6FD-462C-8CBA-CB593FB6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레이블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s[‘</a:t>
            </a:r>
            <a:r>
              <a:rPr lang="en-US" altLang="ko-KR" dirty="0" err="1"/>
              <a:t>b’:’f</a:t>
            </a:r>
            <a:r>
              <a:rPr lang="en-US" altLang="ko-KR" dirty="0"/>
              <a:t>’]</a:t>
            </a:r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에서 </a:t>
            </a:r>
            <a:r>
              <a:rPr lang="en-US" altLang="ko-KR" dirty="0"/>
              <a:t>f</a:t>
            </a:r>
            <a:r>
              <a:rPr lang="ko-KR" altLang="en-US" dirty="0"/>
              <a:t>까지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7F4C8-6675-43D8-9950-177581C728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844B02-9CDF-466A-A134-690A6ED2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46" y="-2"/>
            <a:ext cx="1629300" cy="7559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1693D1-1DA5-483B-BD7D-BD092264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318" y="-1"/>
            <a:ext cx="1982315" cy="7559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5B757A-DE5B-4F46-92F7-32F842398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89" y="2750411"/>
            <a:ext cx="42672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4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8847F-794F-484B-9713-2AA41AC5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시리즈 인덱싱과 </a:t>
            </a:r>
            <a:r>
              <a:rPr lang="en-US" altLang="ko-KR" dirty="0"/>
              <a:t>index, </a:t>
            </a:r>
            <a:r>
              <a:rPr lang="ko-KR" altLang="en-US" dirty="0" err="1"/>
              <a:t>슬라이싱</a:t>
            </a:r>
            <a:r>
              <a:rPr lang="ko-KR" altLang="en-US" dirty="0"/>
              <a:t>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C16720-D6FD-462C-8CBA-CB593FB6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정수 인덱스를 부여</a:t>
            </a:r>
            <a:endParaRPr lang="en-US" altLang="ko-KR" dirty="0"/>
          </a:p>
          <a:p>
            <a:pPr lvl="1"/>
            <a:r>
              <a:rPr lang="ko-KR" altLang="en-US" dirty="0"/>
              <a:t>단일 색인 </a:t>
            </a:r>
            <a:r>
              <a:rPr lang="en-US" altLang="ko-KR" dirty="0"/>
              <a:t>s[1]</a:t>
            </a:r>
          </a:p>
          <a:p>
            <a:pPr lvl="2"/>
            <a:r>
              <a:rPr lang="ko-KR" altLang="en-US" dirty="0"/>
              <a:t>부여된 색인 정수로 참조</a:t>
            </a:r>
            <a:endParaRPr lang="en-US" altLang="ko-KR" dirty="0"/>
          </a:p>
          <a:p>
            <a:pPr lvl="1"/>
            <a:r>
              <a:rPr lang="ko-KR" altLang="en-US" dirty="0" err="1"/>
              <a:t>슬라이싱</a:t>
            </a:r>
            <a:r>
              <a:rPr lang="ko-KR" altLang="en-US" dirty="0"/>
              <a:t> 색인 </a:t>
            </a:r>
            <a:r>
              <a:rPr lang="en-US" altLang="ko-KR" dirty="0"/>
              <a:t>s[1:3]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부터 시작하는 기본 색인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57F4C8-6675-43D8-9950-177581C728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1ED009-4787-4726-B214-92F150FC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65" y="2010261"/>
            <a:ext cx="1954549" cy="471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7969D4-1FDF-4D1D-BB9B-2A339BB5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94" y="-1"/>
            <a:ext cx="270665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513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1332</Words>
  <Application>Microsoft Office PowerPoint</Application>
  <PresentationFormat>사용자 지정</PresentationFormat>
  <Paragraphs>219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Pretendard</vt:lpstr>
      <vt:lpstr>맑은 고딕</vt:lpstr>
      <vt:lpstr>Arial</vt:lpstr>
      <vt:lpstr>디자인 사용자 지정</vt:lpstr>
      <vt:lpstr>PowerPoint 프레젠테이션</vt:lpstr>
      <vt:lpstr>6.1 pandas 개요</vt:lpstr>
      <vt:lpstr>Pandas 개요</vt:lpstr>
      <vt:lpstr>홈 페이지와 ten minutes to pandas</vt:lpstr>
      <vt:lpstr>시리즈 개요</vt:lpstr>
      <vt:lpstr>데이터프레임 개요</vt:lpstr>
      <vt:lpstr>Series 생성 </vt:lpstr>
      <vt:lpstr>시리즈 인덱싱과 index, 슬라이싱 1/2</vt:lpstr>
      <vt:lpstr>시리즈 인덱싱과 index, 슬라이싱 2/2</vt:lpstr>
      <vt:lpstr>시리즈 고급 인덱싱 </vt:lpstr>
      <vt:lpstr>시리즈 논리 참조(불리안 인덱싱)</vt:lpstr>
      <vt:lpstr>Series의 정렬</vt:lpstr>
      <vt:lpstr>시리즈의 기본 통계 함수</vt:lpstr>
      <vt:lpstr>메소드 count(), value_counts()</vt:lpstr>
      <vt:lpstr>s.value_counts(bins=4)</vt:lpstr>
      <vt:lpstr>6.2 데이터프레임 생성</vt:lpstr>
      <vt:lpstr>2차원 행렬의 테이블 데이터 사용</vt:lpstr>
      <vt:lpstr>2차원 행렬의 테이블 데이터 사용</vt:lpstr>
      <vt:lpstr>dict의 테이블 데이터 사용</vt:lpstr>
      <vt:lpstr>여러 Series로 DataFrame 생성</vt:lpstr>
      <vt:lpstr>다양한 데이터프레임 생성 방법</vt:lpstr>
      <vt:lpstr>여러 dict의 목록 데이터 사용</vt:lpstr>
      <vt:lpstr>데이터프레임의 결측값 표시 NaN</vt:lpstr>
      <vt:lpstr>df.dtype </vt:lpstr>
      <vt:lpstr>여러 날짜 시퀀스를 위한 함수 date_range() </vt:lpstr>
      <vt:lpstr>인자 freq='3D’ 등</vt:lpstr>
      <vt:lpstr>인자 freq=‘W-TUE’ 등</vt:lpstr>
      <vt:lpstr>날짜를 포함한 데이터프레임 </vt:lpstr>
      <vt:lpstr>다양한 자료형으로 구성된 데이터프레임</vt:lpstr>
      <vt:lpstr>6.3 DataFrame의 다양한 참조</vt:lpstr>
      <vt:lpstr>데이터프레임 열 참조</vt:lpstr>
      <vt:lpstr>조건에 맞는 행 참조</vt:lpstr>
      <vt:lpstr>df.loc[]</vt:lpstr>
      <vt:lpstr>loc[index[i]]로 행 참조</vt:lpstr>
      <vt:lpstr>열 참조</vt:lpstr>
      <vt:lpstr>loc[:, columns[i]]로 열 참조</vt:lpstr>
      <vt:lpstr>행과 열 참조 </vt:lpstr>
      <vt:lpstr>df.iloc[정수] 참조</vt:lpstr>
      <vt:lpstr>df.iloc[:, 정수] 참조</vt:lpstr>
      <vt:lpstr>df.iloc[행번호, 열번호] 참조</vt:lpstr>
      <vt:lpstr>at['행명', '열명'] 참조</vt:lpstr>
      <vt:lpstr>iat[i, j] 참조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m20074</dc:creator>
  <cp:lastModifiedBy>강환수</cp:lastModifiedBy>
  <cp:revision>600</cp:revision>
  <dcterms:created xsi:type="dcterms:W3CDTF">2021-04-14T04:58:56Z</dcterms:created>
  <dcterms:modified xsi:type="dcterms:W3CDTF">2024-12-13T04:39:46Z</dcterms:modified>
</cp:coreProperties>
</file>